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256" r:id="rId2"/>
    <p:sldId id="404" r:id="rId3"/>
    <p:sldId id="405" r:id="rId4"/>
    <p:sldId id="406" r:id="rId5"/>
    <p:sldId id="407" r:id="rId6"/>
    <p:sldId id="362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23" r:id="rId17"/>
    <p:sldId id="425" r:id="rId18"/>
    <p:sldId id="427" r:id="rId19"/>
    <p:sldId id="429" r:id="rId20"/>
    <p:sldId id="431" r:id="rId21"/>
    <p:sldId id="433" r:id="rId22"/>
    <p:sldId id="435" r:id="rId23"/>
    <p:sldId id="437" r:id="rId24"/>
    <p:sldId id="439" r:id="rId25"/>
    <p:sldId id="441" r:id="rId26"/>
    <p:sldId id="443" r:id="rId27"/>
    <p:sldId id="408" r:id="rId28"/>
    <p:sldId id="341" r:id="rId29"/>
    <p:sldId id="363" r:id="rId30"/>
    <p:sldId id="418" r:id="rId31"/>
    <p:sldId id="390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365" r:id="rId43"/>
    <p:sldId id="366" r:id="rId44"/>
    <p:sldId id="367" r:id="rId45"/>
    <p:sldId id="445" r:id="rId46"/>
    <p:sldId id="446" r:id="rId47"/>
    <p:sldId id="447" r:id="rId48"/>
    <p:sldId id="448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93" r:id="rId59"/>
    <p:sldId id="377" r:id="rId60"/>
    <p:sldId id="378" r:id="rId61"/>
    <p:sldId id="379" r:id="rId62"/>
    <p:sldId id="382" r:id="rId63"/>
    <p:sldId id="419" r:id="rId64"/>
    <p:sldId id="420" r:id="rId65"/>
    <p:sldId id="380" r:id="rId66"/>
    <p:sldId id="381" r:id="rId67"/>
    <p:sldId id="444" r:id="rId68"/>
    <p:sldId id="383" r:id="rId69"/>
    <p:sldId id="421" r:id="rId70"/>
    <p:sldId id="422" r:id="rId7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u, Fan" initials="WF" lastIdx="1" clrIdx="0">
    <p:extLst/>
  </p:cmAuthor>
  <p:cmAuthor id="2" name="Lu, Liwei" initials="LL" lastIdx="1" clrIdx="1">
    <p:extLst>
      <p:ext uri="{19B8F6BF-5375-455C-9EA6-DF929625EA0E}">
        <p15:presenceInfo xmlns:p15="http://schemas.microsoft.com/office/powerpoint/2012/main" userId="S-1-5-21-1105951905-1064706291-1050887974-850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Graph!$B$1</c:f>
          <c:strCache>
            <c:ptCount val="1"/>
            <c:pt idx="0">
              <c:v>LRZ1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25068817617311"/>
          <c:y val="0.13483185161697894"/>
          <c:w val="0.78541785466310143"/>
          <c:h val="0.66507834983674097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Graph!$B$3</c:f>
              <c:strCache>
                <c:ptCount val="1"/>
                <c:pt idx="0">
                  <c:v>2016 Gross Energy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Graph!$B$4:$B$16</c:f>
              <c:numCache>
                <c:formatCode>#,##0.00</c:formatCode>
                <c:ptCount val="13"/>
                <c:pt idx="1">
                  <c:v>96612.780197833286</c:v>
                </c:pt>
                <c:pt idx="2">
                  <c:v>101799.82813741502</c:v>
                </c:pt>
                <c:pt idx="3">
                  <c:v>103656.8498710335</c:v>
                </c:pt>
                <c:pt idx="4">
                  <c:v>105516.71746205157</c:v>
                </c:pt>
                <c:pt idx="5">
                  <c:v>107422.08023312275</c:v>
                </c:pt>
                <c:pt idx="6">
                  <c:v>109430.40025404848</c:v>
                </c:pt>
                <c:pt idx="7">
                  <c:v>111359.20957461921</c:v>
                </c:pt>
                <c:pt idx="8">
                  <c:v>113273.58455425042</c:v>
                </c:pt>
                <c:pt idx="9">
                  <c:v>115079.74207934368</c:v>
                </c:pt>
                <c:pt idx="10">
                  <c:v>116830.45640400935</c:v>
                </c:pt>
                <c:pt idx="11">
                  <c:v>118634.63254794577</c:v>
                </c:pt>
                <c:pt idx="12">
                  <c:v>120469.37680503755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0C-4278-9EA2-1CC0AEECABB6}"/>
            </c:ext>
          </c:extLst>
        </c:ser>
        <c:ser>
          <c:idx val="1"/>
          <c:order val="1"/>
          <c:tx>
            <c:strRef>
              <c:f>Graph!$C$3</c:f>
              <c:strCache>
                <c:ptCount val="1"/>
                <c:pt idx="0">
                  <c:v>2016 Net Energy</c:v>
                </c:pt>
              </c:strCache>
            </c:strRef>
          </c:tx>
          <c:spPr>
            <a:ln w="22225" cap="rnd">
              <a:solidFill>
                <a:srgbClr val="F73507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Graph!$C$4:$C$16</c:f>
              <c:numCache>
                <c:formatCode>#,##0.00</c:formatCode>
                <c:ptCount val="13"/>
                <c:pt idx="1">
                  <c:v>96612.780197833286</c:v>
                </c:pt>
                <c:pt idx="2">
                  <c:v>101598.71818526814</c:v>
                </c:pt>
                <c:pt idx="3">
                  <c:v>103375.60513636323</c:v>
                </c:pt>
                <c:pt idx="4">
                  <c:v>105148.87817238993</c:v>
                </c:pt>
                <c:pt idx="5">
                  <c:v>106960.61704012076</c:v>
                </c:pt>
                <c:pt idx="6">
                  <c:v>108866.79276748707</c:v>
                </c:pt>
                <c:pt idx="7">
                  <c:v>110682.17828994685</c:v>
                </c:pt>
                <c:pt idx="8">
                  <c:v>112480.52569601136</c:v>
                </c:pt>
                <c:pt idx="9">
                  <c:v>114163.3705712424</c:v>
                </c:pt>
                <c:pt idx="10">
                  <c:v>115783.14373345852</c:v>
                </c:pt>
                <c:pt idx="11">
                  <c:v>117449.14119136722</c:v>
                </c:pt>
                <c:pt idx="12">
                  <c:v>119137.74115391439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50C-4278-9EA2-1CC0AEECABB6}"/>
            </c:ext>
          </c:extLst>
        </c:ser>
        <c:ser>
          <c:idx val="2"/>
          <c:order val="2"/>
          <c:tx>
            <c:strRef>
              <c:f>Graph!$D$3</c:f>
              <c:strCache>
                <c:ptCount val="1"/>
                <c:pt idx="0">
                  <c:v>2015 Gross Energy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Graph!$D$4:$D$16</c:f>
              <c:numCache>
                <c:formatCode>#,##0.00</c:formatCode>
                <c:ptCount val="13"/>
                <c:pt idx="0">
                  <c:v>99623.34</c:v>
                </c:pt>
                <c:pt idx="1">
                  <c:v>99937.51142073542</c:v>
                </c:pt>
                <c:pt idx="2">
                  <c:v>101565.15014474918</c:v>
                </c:pt>
                <c:pt idx="3">
                  <c:v>103429.09839994683</c:v>
                </c:pt>
                <c:pt idx="4">
                  <c:v>105122.71754913668</c:v>
                </c:pt>
                <c:pt idx="5">
                  <c:v>106833.76215859092</c:v>
                </c:pt>
                <c:pt idx="6">
                  <c:v>108715.85284265062</c:v>
                </c:pt>
                <c:pt idx="7">
                  <c:v>110538.91258110234</c:v>
                </c:pt>
                <c:pt idx="8">
                  <c:v>112350.51054556515</c:v>
                </c:pt>
                <c:pt idx="9">
                  <c:v>114082.51774913105</c:v>
                </c:pt>
                <c:pt idx="10">
                  <c:v>115768.90208677444</c:v>
                </c:pt>
                <c:pt idx="11">
                  <c:v>117445.28770719761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50C-4278-9EA2-1CC0AEECABB6}"/>
            </c:ext>
          </c:extLst>
        </c:ser>
        <c:ser>
          <c:idx val="3"/>
          <c:order val="3"/>
          <c:tx>
            <c:strRef>
              <c:f>Graph!$E$3</c:f>
              <c:strCache>
                <c:ptCount val="1"/>
                <c:pt idx="0">
                  <c:v>2015 Net Energy</c:v>
                </c:pt>
              </c:strCache>
            </c:strRef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Graph!$E$4:$E$16</c:f>
              <c:numCache>
                <c:formatCode>#,##0.00</c:formatCode>
                <c:ptCount val="13"/>
                <c:pt idx="0">
                  <c:v>99623.34</c:v>
                </c:pt>
                <c:pt idx="1">
                  <c:v>99709.708718335401</c:v>
                </c:pt>
                <c:pt idx="2">
                  <c:v>101202.70355114918</c:v>
                </c:pt>
                <c:pt idx="3">
                  <c:v>102919.82206874683</c:v>
                </c:pt>
                <c:pt idx="4">
                  <c:v>104453.95272513668</c:v>
                </c:pt>
                <c:pt idx="5">
                  <c:v>105991.12312499092</c:v>
                </c:pt>
                <c:pt idx="6">
                  <c:v>107683.02107905062</c:v>
                </c:pt>
                <c:pt idx="7">
                  <c:v>109310.17940270234</c:v>
                </c:pt>
                <c:pt idx="8">
                  <c:v>110914.64331276515</c:v>
                </c:pt>
                <c:pt idx="9">
                  <c:v>112428.23632033105</c:v>
                </c:pt>
                <c:pt idx="10">
                  <c:v>113885.13216237444</c:v>
                </c:pt>
                <c:pt idx="11">
                  <c:v>115330.9969103976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50C-4278-9EA2-1CC0AEECA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970296"/>
        <c:axId val="205993304"/>
      </c:scatterChart>
      <c:valAx>
        <c:axId val="205970296"/>
        <c:scaling>
          <c:orientation val="minMax"/>
          <c:max val="2026"/>
          <c:min val="2014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93304"/>
        <c:crosses val="autoZero"/>
        <c:crossBetween val="midCat"/>
        <c:majorUnit val="1"/>
      </c:valAx>
      <c:valAx>
        <c:axId val="2059933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70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62748851805952"/>
          <c:y val="0.89592231374051889"/>
          <c:w val="0.81540015623395878"/>
          <c:h val="9.551231159853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Graph!$B$1</c:f>
          <c:strCache>
            <c:ptCount val="1"/>
            <c:pt idx="0">
              <c:v>LRZ10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25068817617311"/>
          <c:y val="0.13483185161697894"/>
          <c:w val="0.78541785466310143"/>
          <c:h val="0.66507834983674097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Graph!$B$3</c:f>
              <c:strCache>
                <c:ptCount val="1"/>
                <c:pt idx="0">
                  <c:v>2016 Gross Energy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Graph!$B$4:$B$16</c:f>
              <c:numCache>
                <c:formatCode>#,##0.00</c:formatCode>
                <c:ptCount val="13"/>
                <c:pt idx="1">
                  <c:v>22293.728544579099</c:v>
                </c:pt>
                <c:pt idx="2">
                  <c:v>22841.933677199781</c:v>
                </c:pt>
                <c:pt idx="3">
                  <c:v>23362.599997689049</c:v>
                </c:pt>
                <c:pt idx="4">
                  <c:v>23692.67167668607</c:v>
                </c:pt>
                <c:pt idx="5">
                  <c:v>24110.221048219581</c:v>
                </c:pt>
                <c:pt idx="6">
                  <c:v>24534.9598766462</c:v>
                </c:pt>
                <c:pt idx="7">
                  <c:v>24989.601181991529</c:v>
                </c:pt>
                <c:pt idx="8">
                  <c:v>25416.191420678075</c:v>
                </c:pt>
                <c:pt idx="9">
                  <c:v>25805.981586070364</c:v>
                </c:pt>
                <c:pt idx="10">
                  <c:v>26196.395886083403</c:v>
                </c:pt>
                <c:pt idx="11">
                  <c:v>26604.42244204833</c:v>
                </c:pt>
                <c:pt idx="12">
                  <c:v>27022.069497406097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221-4330-8630-E2C823BBAA21}"/>
            </c:ext>
          </c:extLst>
        </c:ser>
        <c:ser>
          <c:idx val="1"/>
          <c:order val="1"/>
          <c:tx>
            <c:strRef>
              <c:f>Graph!$C$3</c:f>
              <c:strCache>
                <c:ptCount val="1"/>
                <c:pt idx="0">
                  <c:v>2016 Net Energy</c:v>
                </c:pt>
              </c:strCache>
            </c:strRef>
          </c:tx>
          <c:spPr>
            <a:ln w="22225" cap="rnd">
              <a:solidFill>
                <a:srgbClr val="F73507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Graph!$C$4:$C$16</c:f>
              <c:numCache>
                <c:formatCode>#,##0.00</c:formatCode>
                <c:ptCount val="13"/>
                <c:pt idx="1">
                  <c:v>22293.728544579099</c:v>
                </c:pt>
                <c:pt idx="2">
                  <c:v>22841.933677199781</c:v>
                </c:pt>
                <c:pt idx="3">
                  <c:v>23362.599997689049</c:v>
                </c:pt>
                <c:pt idx="4">
                  <c:v>23692.67167668607</c:v>
                </c:pt>
                <c:pt idx="5">
                  <c:v>24110.221048219581</c:v>
                </c:pt>
                <c:pt idx="6">
                  <c:v>24534.9598766462</c:v>
                </c:pt>
                <c:pt idx="7">
                  <c:v>24989.601181991529</c:v>
                </c:pt>
                <c:pt idx="8">
                  <c:v>25416.191420678075</c:v>
                </c:pt>
                <c:pt idx="9">
                  <c:v>25805.981586070364</c:v>
                </c:pt>
                <c:pt idx="10">
                  <c:v>26196.395886083403</c:v>
                </c:pt>
                <c:pt idx="11">
                  <c:v>26604.42244204833</c:v>
                </c:pt>
                <c:pt idx="12">
                  <c:v>27022.069497406097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221-4330-8630-E2C823BBAA21}"/>
            </c:ext>
          </c:extLst>
        </c:ser>
        <c:ser>
          <c:idx val="2"/>
          <c:order val="2"/>
          <c:tx>
            <c:strRef>
              <c:f>Graph!$D$3</c:f>
              <c:strCache>
                <c:ptCount val="1"/>
                <c:pt idx="0">
                  <c:v>2015 Gross Energy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Graph!$D$4:$D$16</c:f>
              <c:numCache>
                <c:formatCode>#,##0.00</c:formatCode>
                <c:ptCount val="13"/>
                <c:pt idx="0">
                  <c:v>21998.662</c:v>
                </c:pt>
                <c:pt idx="1">
                  <c:v>22917.356238093624</c:v>
                </c:pt>
                <c:pt idx="2">
                  <c:v>23328.561511901342</c:v>
                </c:pt>
                <c:pt idx="3">
                  <c:v>23725.944818641663</c:v>
                </c:pt>
                <c:pt idx="4">
                  <c:v>24250.424508816726</c:v>
                </c:pt>
                <c:pt idx="5">
                  <c:v>24757.791713433453</c:v>
                </c:pt>
                <c:pt idx="6">
                  <c:v>25223.765287853239</c:v>
                </c:pt>
                <c:pt idx="7">
                  <c:v>25628.124054058724</c:v>
                </c:pt>
                <c:pt idx="8">
                  <c:v>26028.0549987093</c:v>
                </c:pt>
                <c:pt idx="9">
                  <c:v>26445.122794959814</c:v>
                </c:pt>
                <c:pt idx="10">
                  <c:v>26866.579838987822</c:v>
                </c:pt>
                <c:pt idx="11">
                  <c:v>27292.849648306805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221-4330-8630-E2C823BBAA21}"/>
            </c:ext>
          </c:extLst>
        </c:ser>
        <c:ser>
          <c:idx val="3"/>
          <c:order val="3"/>
          <c:tx>
            <c:strRef>
              <c:f>Graph!$E$3</c:f>
              <c:strCache>
                <c:ptCount val="1"/>
                <c:pt idx="0">
                  <c:v>2015 Net Energy</c:v>
                </c:pt>
              </c:strCache>
            </c:strRef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Graph!$E$4:$E$16</c:f>
              <c:numCache>
                <c:formatCode>#,##0.00</c:formatCode>
                <c:ptCount val="13"/>
                <c:pt idx="0">
                  <c:v>21998.662</c:v>
                </c:pt>
                <c:pt idx="1">
                  <c:v>22894.310932693625</c:v>
                </c:pt>
                <c:pt idx="2">
                  <c:v>23287.073049301343</c:v>
                </c:pt>
                <c:pt idx="3">
                  <c:v>23665.434753441663</c:v>
                </c:pt>
                <c:pt idx="4">
                  <c:v>24170.164955416723</c:v>
                </c:pt>
                <c:pt idx="5">
                  <c:v>24656.993790233453</c:v>
                </c:pt>
                <c:pt idx="6">
                  <c:v>25102.106732653239</c:v>
                </c:pt>
                <c:pt idx="7">
                  <c:v>25485.207376258724</c:v>
                </c:pt>
                <c:pt idx="8">
                  <c:v>25863.447126709299</c:v>
                </c:pt>
                <c:pt idx="9">
                  <c:v>26258.436404159816</c:v>
                </c:pt>
                <c:pt idx="10">
                  <c:v>26657.28426418782</c:v>
                </c:pt>
                <c:pt idx="11">
                  <c:v>27064.675811506804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221-4330-8630-E2C823BBA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488832"/>
        <c:axId val="242489224"/>
      </c:scatterChart>
      <c:valAx>
        <c:axId val="242488832"/>
        <c:scaling>
          <c:orientation val="minMax"/>
          <c:max val="2026"/>
          <c:min val="2014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489224"/>
        <c:crosses val="autoZero"/>
        <c:crossBetween val="midCat"/>
        <c:majorUnit val="1"/>
      </c:valAx>
      <c:valAx>
        <c:axId val="2424892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488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62748851805952"/>
          <c:y val="0.89592231374051889"/>
          <c:w val="0.81540015623395878"/>
          <c:h val="9.551231159853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LRZ1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for graphs'!$B$3</c:f>
              <c:strCache>
                <c:ptCount val="1"/>
                <c:pt idx="0">
                  <c:v>Summer NCP without EE/DR/DG adjustment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'Data for graphs'!$A$4:$A$15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graphs'!$B$4:$B$15</c:f>
              <c:numCache>
                <c:formatCode>_(* #,##0.00_);_(* \(#,##0.00\);_(* "-"??_);_(@_)</c:formatCode>
                <c:ptCount val="12"/>
                <c:pt idx="0">
                  <c:v>16935.278424999997</c:v>
                </c:pt>
                <c:pt idx="1">
                  <c:v>18213.853497787717</c:v>
                </c:pt>
                <c:pt idx="2">
                  <c:v>18546.108693274666</c:v>
                </c:pt>
                <c:pt idx="3">
                  <c:v>18878.873064766136</c:v>
                </c:pt>
                <c:pt idx="4">
                  <c:v>19219.777357115076</c:v>
                </c:pt>
                <c:pt idx="5">
                  <c:v>19579.102586902682</c:v>
                </c:pt>
                <c:pt idx="6">
                  <c:v>19924.201896330007</c:v>
                </c:pt>
                <c:pt idx="7">
                  <c:v>20266.718637829475</c:v>
                </c:pt>
                <c:pt idx="8">
                  <c:v>20589.873294943132</c:v>
                </c:pt>
                <c:pt idx="9">
                  <c:v>20903.108148177813</c:v>
                </c:pt>
                <c:pt idx="10">
                  <c:v>21225.908299917792</c:v>
                </c:pt>
                <c:pt idx="11">
                  <c:v>21554.177646890246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6D0-4688-A905-80094723A4E1}"/>
            </c:ext>
          </c:extLst>
        </c:ser>
        <c:ser>
          <c:idx val="1"/>
          <c:order val="1"/>
          <c:tx>
            <c:strRef>
              <c:f>'Data for graphs'!$C$3</c:f>
              <c:strCache>
                <c:ptCount val="1"/>
                <c:pt idx="0">
                  <c:v>Summer NCP with EE/DR/DG adjustment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'Data for graphs'!$A$4:$A$15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graphs'!$C$4:$C$15</c:f>
              <c:numCache>
                <c:formatCode>_(* #,##0.00_);_(* \(#,##0.00\);_(* "-"??_);_(@_)</c:formatCode>
                <c:ptCount val="12"/>
                <c:pt idx="0">
                  <c:v>16935.278424999997</c:v>
                </c:pt>
                <c:pt idx="1">
                  <c:v>16807.134397787719</c:v>
                </c:pt>
                <c:pt idx="2">
                  <c:v>17062.174993274664</c:v>
                </c:pt>
                <c:pt idx="3">
                  <c:v>17321.714264766135</c:v>
                </c:pt>
                <c:pt idx="4">
                  <c:v>17588.894957115077</c:v>
                </c:pt>
                <c:pt idx="5">
                  <c:v>17869.45648690268</c:v>
                </c:pt>
                <c:pt idx="6">
                  <c:v>18125.058496330006</c:v>
                </c:pt>
                <c:pt idx="7">
                  <c:v>18390.173537829476</c:v>
                </c:pt>
                <c:pt idx="8">
                  <c:v>18634.727694943133</c:v>
                </c:pt>
                <c:pt idx="9">
                  <c:v>18867.826448177813</c:v>
                </c:pt>
                <c:pt idx="10">
                  <c:v>19109.734799917791</c:v>
                </c:pt>
                <c:pt idx="11">
                  <c:v>19355.295346890245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6D0-4688-A905-80094723A4E1}"/>
            </c:ext>
          </c:extLst>
        </c:ser>
        <c:ser>
          <c:idx val="2"/>
          <c:order val="2"/>
          <c:tx>
            <c:strRef>
              <c:f>'Data for graphs'!$D$3</c:f>
              <c:strCache>
                <c:ptCount val="1"/>
                <c:pt idx="0">
                  <c:v>Winter NCP without EE/DR/DG adjustment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'Data for graphs'!$A$4:$A$15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graphs'!$D$4:$D$15</c:f>
              <c:numCache>
                <c:formatCode>_(* #,##0.00_);_(* \(#,##0.00\);_(* "-"??_);_(@_)</c:formatCode>
                <c:ptCount val="12"/>
                <c:pt idx="0">
                  <c:v>15109.044849999998</c:v>
                </c:pt>
                <c:pt idx="1">
                  <c:v>15211.509695787077</c:v>
                </c:pt>
                <c:pt idx="2">
                  <c:v>15488.996452131045</c:v>
                </c:pt>
                <c:pt idx="3">
                  <c:v>15766.908452684351</c:v>
                </c:pt>
                <c:pt idx="4">
                  <c:v>16051.618601968861</c:v>
                </c:pt>
                <c:pt idx="5">
                  <c:v>16351.713209489391</c:v>
                </c:pt>
                <c:pt idx="6">
                  <c:v>16639.926875641962</c:v>
                </c:pt>
                <c:pt idx="7">
                  <c:v>16925.983680420886</c:v>
                </c:pt>
                <c:pt idx="8">
                  <c:v>17195.87001724248</c:v>
                </c:pt>
                <c:pt idx="9">
                  <c:v>17457.471715511139</c:v>
                </c:pt>
                <c:pt idx="10">
                  <c:v>17727.0619830836</c:v>
                </c:pt>
                <c:pt idx="11">
                  <c:v>18001.219912096683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6D0-4688-A905-80094723A4E1}"/>
            </c:ext>
          </c:extLst>
        </c:ser>
        <c:ser>
          <c:idx val="3"/>
          <c:order val="3"/>
          <c:tx>
            <c:strRef>
              <c:f>'Data for graphs'!$E$3</c:f>
              <c:strCache>
                <c:ptCount val="1"/>
                <c:pt idx="0">
                  <c:v>Winter NCP with EE/DR/DG adjustment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'Data for graphs'!$A$4:$A$15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graphs'!$E$4:$E$15</c:f>
              <c:numCache>
                <c:formatCode>_(* #,##0.00_);_(* \(#,##0.00\);_(* "-"??_);_(@_)</c:formatCode>
                <c:ptCount val="12"/>
                <c:pt idx="0">
                  <c:v>15109.044849999998</c:v>
                </c:pt>
                <c:pt idx="1">
                  <c:v>13804.790595787077</c:v>
                </c:pt>
                <c:pt idx="2">
                  <c:v>14005.062752131045</c:v>
                </c:pt>
                <c:pt idx="3">
                  <c:v>14209.74965268435</c:v>
                </c:pt>
                <c:pt idx="4">
                  <c:v>14420.736201968861</c:v>
                </c:pt>
                <c:pt idx="5">
                  <c:v>14642.067109489391</c:v>
                </c:pt>
                <c:pt idx="6">
                  <c:v>14840.783475641962</c:v>
                </c:pt>
                <c:pt idx="7">
                  <c:v>15049.438580420887</c:v>
                </c:pt>
                <c:pt idx="8">
                  <c:v>15240.72441724248</c:v>
                </c:pt>
                <c:pt idx="9">
                  <c:v>15422.19001551114</c:v>
                </c:pt>
                <c:pt idx="10">
                  <c:v>15610.8884830836</c:v>
                </c:pt>
                <c:pt idx="11">
                  <c:v>15802.337612096684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6D0-4688-A905-80094723A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969904"/>
        <c:axId val="240075608"/>
      </c:lineChart>
      <c:catAx>
        <c:axId val="20596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0075608"/>
        <c:crosses val="autoZero"/>
        <c:auto val="1"/>
        <c:lblAlgn val="ctr"/>
        <c:lblOffset val="100"/>
        <c:noMultiLvlLbl val="0"/>
      </c:catAx>
      <c:valAx>
        <c:axId val="24007560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0596990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20027343299129755"/>
          <c:y val="0.89277592827313013"/>
          <c:w val="0.64347311891192482"/>
          <c:h val="9.14037999794461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LRZ2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for graphs'!$H$3</c:f>
              <c:strCache>
                <c:ptCount val="1"/>
                <c:pt idx="0">
                  <c:v>Summer NCP without EE/DR/DG adjustment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'Data for graphs'!$G$4:$G$15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graphs'!$H$4:$H$15</c:f>
              <c:numCache>
                <c:formatCode>_(* #,##0.00_);_(* \(#,##0.00\);_(* "-"??_);_(@_)</c:formatCode>
                <c:ptCount val="12"/>
                <c:pt idx="0">
                  <c:v>11603.846799999999</c:v>
                </c:pt>
                <c:pt idx="1">
                  <c:v>12616.892401392519</c:v>
                </c:pt>
                <c:pt idx="2">
                  <c:v>12919.852404191004</c:v>
                </c:pt>
                <c:pt idx="3">
                  <c:v>13217.188791007175</c:v>
                </c:pt>
                <c:pt idx="4">
                  <c:v>13446.718738926867</c:v>
                </c:pt>
                <c:pt idx="5">
                  <c:v>13626.904332435373</c:v>
                </c:pt>
                <c:pt idx="6">
                  <c:v>13787.871023675943</c:v>
                </c:pt>
                <c:pt idx="7">
                  <c:v>13981.682583675298</c:v>
                </c:pt>
                <c:pt idx="8">
                  <c:v>14183.164950128757</c:v>
                </c:pt>
                <c:pt idx="9">
                  <c:v>14380.156091473382</c:v>
                </c:pt>
                <c:pt idx="10">
                  <c:v>14560.734537714736</c:v>
                </c:pt>
                <c:pt idx="11">
                  <c:v>14756.129347170072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52C-42D5-B3D6-070548770D76}"/>
            </c:ext>
          </c:extLst>
        </c:ser>
        <c:ser>
          <c:idx val="1"/>
          <c:order val="1"/>
          <c:tx>
            <c:strRef>
              <c:f>'Data for graphs'!$I$3</c:f>
              <c:strCache>
                <c:ptCount val="1"/>
                <c:pt idx="0">
                  <c:v>Summer NCP with EE/DR/DG adjustment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'Data for graphs'!$G$4:$G$15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graphs'!$I$4:$I$15</c:f>
              <c:numCache>
                <c:formatCode>_(* #,##0.00_);_(* \(#,##0.00\);_(* "-"??_);_(@_)</c:formatCode>
                <c:ptCount val="12"/>
                <c:pt idx="0">
                  <c:v>11603.846799999999</c:v>
                </c:pt>
                <c:pt idx="1">
                  <c:v>11399.23230139252</c:v>
                </c:pt>
                <c:pt idx="2">
                  <c:v>11656.164804191005</c:v>
                </c:pt>
                <c:pt idx="3">
                  <c:v>11917.582391007174</c:v>
                </c:pt>
                <c:pt idx="4">
                  <c:v>12111.516438926868</c:v>
                </c:pt>
                <c:pt idx="5">
                  <c:v>12255.613532435373</c:v>
                </c:pt>
                <c:pt idx="6">
                  <c:v>12380.094623675943</c:v>
                </c:pt>
                <c:pt idx="7">
                  <c:v>12536.948783675298</c:v>
                </c:pt>
                <c:pt idx="8">
                  <c:v>12701.952050128757</c:v>
                </c:pt>
                <c:pt idx="9">
                  <c:v>12861.749991473382</c:v>
                </c:pt>
                <c:pt idx="10">
                  <c:v>13004.784637714736</c:v>
                </c:pt>
                <c:pt idx="11">
                  <c:v>13161.756947170072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52C-42D5-B3D6-070548770D76}"/>
            </c:ext>
          </c:extLst>
        </c:ser>
        <c:ser>
          <c:idx val="2"/>
          <c:order val="2"/>
          <c:tx>
            <c:strRef>
              <c:f>'Data for graphs'!$J$3</c:f>
              <c:strCache>
                <c:ptCount val="1"/>
                <c:pt idx="0">
                  <c:v>Winter NCP without EE/DR/DG adjustment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'Data for graphs'!$G$4:$G$15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graphs'!$J$4:$J$15</c:f>
              <c:numCache>
                <c:formatCode>_(* #,##0.00_);_(* \(#,##0.00\);_(* "-"??_);_(@_)</c:formatCode>
                <c:ptCount val="12"/>
                <c:pt idx="0">
                  <c:v>9773.1304500000006</c:v>
                </c:pt>
                <c:pt idx="1">
                  <c:v>9950.2810334954156</c:v>
                </c:pt>
                <c:pt idx="2">
                  <c:v>10189.209691507967</c:v>
                </c:pt>
                <c:pt idx="3">
                  <c:v>10423.703298664232</c:v>
                </c:pt>
                <c:pt idx="4">
                  <c:v>10604.721525240566</c:v>
                </c:pt>
                <c:pt idx="5">
                  <c:v>10746.824448572062</c:v>
                </c:pt>
                <c:pt idx="6">
                  <c:v>10873.770432093233</c:v>
                </c:pt>
                <c:pt idx="7">
                  <c:v>11026.619440246848</c:v>
                </c:pt>
                <c:pt idx="8">
                  <c:v>11185.518010966558</c:v>
                </c:pt>
                <c:pt idx="9">
                  <c:v>11340.874588095779</c:v>
                </c:pt>
                <c:pt idx="10">
                  <c:v>11483.28733376484</c:v>
                </c:pt>
                <c:pt idx="11">
                  <c:v>11637.384967691898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2C-42D5-B3D6-070548770D76}"/>
            </c:ext>
          </c:extLst>
        </c:ser>
        <c:ser>
          <c:idx val="3"/>
          <c:order val="3"/>
          <c:tx>
            <c:strRef>
              <c:f>'Data for graphs'!$K$3</c:f>
              <c:strCache>
                <c:ptCount val="1"/>
                <c:pt idx="0">
                  <c:v>Winter NCP with EE/DR/DG adjustment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'Data for graphs'!$G$4:$G$15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graphs'!$K$4:$K$15</c:f>
              <c:numCache>
                <c:formatCode>_(* #,##0.00_);_(* \(#,##0.00\);_(* "-"??_);_(@_)</c:formatCode>
                <c:ptCount val="12"/>
                <c:pt idx="0">
                  <c:v>9773.1304500000006</c:v>
                </c:pt>
                <c:pt idx="1">
                  <c:v>8732.6209334954165</c:v>
                </c:pt>
                <c:pt idx="2">
                  <c:v>8925.5220915079663</c:v>
                </c:pt>
                <c:pt idx="3">
                  <c:v>9124.096898664231</c:v>
                </c:pt>
                <c:pt idx="4">
                  <c:v>9269.519225240565</c:v>
                </c:pt>
                <c:pt idx="5">
                  <c:v>9375.5336485720618</c:v>
                </c:pt>
                <c:pt idx="6">
                  <c:v>9465.9940320932328</c:v>
                </c:pt>
                <c:pt idx="7">
                  <c:v>9581.8856402468482</c:v>
                </c:pt>
                <c:pt idx="8">
                  <c:v>9704.3051109665575</c:v>
                </c:pt>
                <c:pt idx="9">
                  <c:v>9822.4684880957793</c:v>
                </c:pt>
                <c:pt idx="10">
                  <c:v>9927.3374337648402</c:v>
                </c:pt>
                <c:pt idx="11">
                  <c:v>10043.012567691898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52C-42D5-B3D6-070548770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0076784"/>
        <c:axId val="240077176"/>
      </c:lineChart>
      <c:catAx>
        <c:axId val="24007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40077176"/>
        <c:crosses val="autoZero"/>
        <c:auto val="1"/>
        <c:lblAlgn val="ctr"/>
        <c:lblOffset val="100"/>
        <c:noMultiLvlLbl val="0"/>
      </c:catAx>
      <c:valAx>
        <c:axId val="24007717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4007678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4734625228924741"/>
          <c:y val="0.87808214698955045"/>
          <c:w val="0.74932748031602503"/>
          <c:h val="0.10584327710396052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LRZ3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for graphs'!$N$3</c:f>
              <c:strCache>
                <c:ptCount val="1"/>
                <c:pt idx="0">
                  <c:v>Summer NCP without EE/DR/DG adjustment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'Data for graphs'!$M$4:$M$15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graphs'!$N$4:$N$15</c:f>
              <c:numCache>
                <c:formatCode>_(* #,##0.00_);_(* \(#,##0.00\);_(* "-"??_);_(@_)</c:formatCode>
                <c:ptCount val="12"/>
                <c:pt idx="0">
                  <c:v>8751.4050499999994</c:v>
                </c:pt>
                <c:pt idx="1">
                  <c:v>8983.2447137888903</c:v>
                </c:pt>
                <c:pt idx="2">
                  <c:v>9099.7852617114404</c:v>
                </c:pt>
                <c:pt idx="3">
                  <c:v>9242.9339743050732</c:v>
                </c:pt>
                <c:pt idx="4">
                  <c:v>9417.9175198605117</c:v>
                </c:pt>
                <c:pt idx="5">
                  <c:v>9589.8393190299867</c:v>
                </c:pt>
                <c:pt idx="6">
                  <c:v>9738.045493747697</c:v>
                </c:pt>
                <c:pt idx="7">
                  <c:v>9888.1150124476444</c:v>
                </c:pt>
                <c:pt idx="8">
                  <c:v>10046.052691760648</c:v>
                </c:pt>
                <c:pt idx="9">
                  <c:v>10209.126250214393</c:v>
                </c:pt>
                <c:pt idx="10">
                  <c:v>10378.419649084257</c:v>
                </c:pt>
                <c:pt idx="11">
                  <c:v>10554.342165070177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56-44C3-96D2-E958D42BD7C7}"/>
            </c:ext>
          </c:extLst>
        </c:ser>
        <c:ser>
          <c:idx val="1"/>
          <c:order val="1"/>
          <c:tx>
            <c:strRef>
              <c:f>'Data for graphs'!$O$3</c:f>
              <c:strCache>
                <c:ptCount val="1"/>
                <c:pt idx="0">
                  <c:v>Summer NCP with EE/DR/DG adjustment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'Data for graphs'!$M$4:$M$15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graphs'!$O$4:$O$15</c:f>
              <c:numCache>
                <c:formatCode>_(* #,##0.00_);_(* \(#,##0.00\);_(* "-"??_);_(@_)</c:formatCode>
                <c:ptCount val="12"/>
                <c:pt idx="0">
                  <c:v>8751.4050499999994</c:v>
                </c:pt>
                <c:pt idx="1">
                  <c:v>8444.0822137888899</c:v>
                </c:pt>
                <c:pt idx="2">
                  <c:v>8506.8213617114397</c:v>
                </c:pt>
                <c:pt idx="3">
                  <c:v>8594.1457743050742</c:v>
                </c:pt>
                <c:pt idx="4">
                  <c:v>8713.0834198605116</c:v>
                </c:pt>
                <c:pt idx="5">
                  <c:v>8828.7126190299859</c:v>
                </c:pt>
                <c:pt idx="6">
                  <c:v>8920.4246937476964</c:v>
                </c:pt>
                <c:pt idx="7">
                  <c:v>9013.6808124476447</c:v>
                </c:pt>
                <c:pt idx="8">
                  <c:v>9113.7446917606467</c:v>
                </c:pt>
                <c:pt idx="9">
                  <c:v>9218.3873502143924</c:v>
                </c:pt>
                <c:pt idx="10">
                  <c:v>9328.5291490842574</c:v>
                </c:pt>
                <c:pt idx="11">
                  <c:v>9444.1876650701761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556-44C3-96D2-E958D42BD7C7}"/>
            </c:ext>
          </c:extLst>
        </c:ser>
        <c:ser>
          <c:idx val="2"/>
          <c:order val="2"/>
          <c:tx>
            <c:strRef>
              <c:f>'Data for graphs'!$P$3</c:f>
              <c:strCache>
                <c:ptCount val="1"/>
                <c:pt idx="0">
                  <c:v>Winter NCP without EE/DR/DG adjustment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'Data for graphs'!$M$4:$M$15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graphs'!$P$4:$P$15</c:f>
              <c:numCache>
                <c:formatCode>_(* #,##0.00_);_(* \(#,##0.00\);_(* "-"??_);_(@_)</c:formatCode>
                <c:ptCount val="12"/>
                <c:pt idx="0">
                  <c:v>7273.9288750000005</c:v>
                </c:pt>
                <c:pt idx="1">
                  <c:v>7259.8127679962154</c:v>
                </c:pt>
                <c:pt idx="2">
                  <c:v>7353.9950578873859</c:v>
                </c:pt>
                <c:pt idx="3">
                  <c:v>7469.6807465800593</c:v>
                </c:pt>
                <c:pt idx="4">
                  <c:v>7611.0937681203368</c:v>
                </c:pt>
                <c:pt idx="5">
                  <c:v>7750.0324381079899</c:v>
                </c:pt>
                <c:pt idx="6">
                  <c:v>7869.8053168162778</c:v>
                </c:pt>
                <c:pt idx="7">
                  <c:v>7991.0840577006966</c:v>
                </c:pt>
                <c:pt idx="8">
                  <c:v>8118.7214556961289</c:v>
                </c:pt>
                <c:pt idx="9">
                  <c:v>8250.5094164502043</c:v>
                </c:pt>
                <c:pt idx="10">
                  <c:v>8387.3239436962886</c:v>
                </c:pt>
                <c:pt idx="11">
                  <c:v>8529.4957945612914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556-44C3-96D2-E958D42BD7C7}"/>
            </c:ext>
          </c:extLst>
        </c:ser>
        <c:ser>
          <c:idx val="3"/>
          <c:order val="3"/>
          <c:tx>
            <c:strRef>
              <c:f>'Data for graphs'!$Q$3</c:f>
              <c:strCache>
                <c:ptCount val="1"/>
                <c:pt idx="0">
                  <c:v>Winter NCP with EE/DR/DG adjustment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'Data for graphs'!$M$4:$M$15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graphs'!$Q$4:$Q$15</c:f>
              <c:numCache>
                <c:formatCode>_(* #,##0.00_);_(* \(#,##0.00\);_(* "-"??_);_(@_)</c:formatCode>
                <c:ptCount val="12"/>
                <c:pt idx="0">
                  <c:v>7273.9288750000005</c:v>
                </c:pt>
                <c:pt idx="1">
                  <c:v>6720.650267996215</c:v>
                </c:pt>
                <c:pt idx="2">
                  <c:v>6761.0311578873861</c:v>
                </c:pt>
                <c:pt idx="3">
                  <c:v>6820.8925465800594</c:v>
                </c:pt>
                <c:pt idx="4">
                  <c:v>6906.2596681203368</c:v>
                </c:pt>
                <c:pt idx="5">
                  <c:v>6988.9057381079901</c:v>
                </c:pt>
                <c:pt idx="6">
                  <c:v>7052.1845168162781</c:v>
                </c:pt>
                <c:pt idx="7">
                  <c:v>7116.6498577006969</c:v>
                </c:pt>
                <c:pt idx="8">
                  <c:v>7186.4134556961289</c:v>
                </c:pt>
                <c:pt idx="9">
                  <c:v>7259.770516450204</c:v>
                </c:pt>
                <c:pt idx="10">
                  <c:v>7337.433443696289</c:v>
                </c:pt>
                <c:pt idx="11">
                  <c:v>7419.3412945612909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556-44C3-96D2-E958D42BD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0077960"/>
        <c:axId val="240078352"/>
      </c:lineChart>
      <c:catAx>
        <c:axId val="240077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40078352"/>
        <c:crosses val="autoZero"/>
        <c:auto val="1"/>
        <c:lblAlgn val="ctr"/>
        <c:lblOffset val="100"/>
        <c:noMultiLvlLbl val="0"/>
      </c:catAx>
      <c:valAx>
        <c:axId val="240078352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4007796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4734625228924741"/>
          <c:y val="0.88001092055503827"/>
          <c:w val="0.73171944014288859"/>
          <c:h val="0.104168807697538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LRZ4</a:t>
            </a:r>
          </a:p>
        </c:rich>
      </c:tx>
      <c:layout>
        <c:manualLayout>
          <c:xMode val="edge"/>
          <c:yMode val="edge"/>
          <c:x val="0.44416632539467382"/>
          <c:y val="1.009329863781795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for graphs'!$T$3</c:f>
              <c:strCache>
                <c:ptCount val="1"/>
                <c:pt idx="0">
                  <c:v>Summer NCP without EE/DR/DG adjustment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'Data for graphs'!$S$4:$S$15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graphs'!$T$4:$T$15</c:f>
              <c:numCache>
                <c:formatCode>_(* #,##0.00_);_(* \(#,##0.00\);_(* "-"??_);_(@_)</c:formatCode>
                <c:ptCount val="12"/>
                <c:pt idx="0">
                  <c:v>9280.3933749999997</c:v>
                </c:pt>
                <c:pt idx="1">
                  <c:v>9793.8920681079198</c:v>
                </c:pt>
                <c:pt idx="2">
                  <c:v>9884.3987334881349</c:v>
                </c:pt>
                <c:pt idx="3">
                  <c:v>9949.993090557773</c:v>
                </c:pt>
                <c:pt idx="4">
                  <c:v>10039.17756319434</c:v>
                </c:pt>
                <c:pt idx="5">
                  <c:v>10121.6191366411</c:v>
                </c:pt>
                <c:pt idx="6">
                  <c:v>10175.73563292564</c:v>
                </c:pt>
                <c:pt idx="7">
                  <c:v>10225.952012659527</c:v>
                </c:pt>
                <c:pt idx="8">
                  <c:v>10277.907995723363</c:v>
                </c:pt>
                <c:pt idx="9">
                  <c:v>10341.777936291153</c:v>
                </c:pt>
                <c:pt idx="10">
                  <c:v>10400.820626035451</c:v>
                </c:pt>
                <c:pt idx="11">
                  <c:v>10467.327525260458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FF7-4C92-9791-86556A821235}"/>
            </c:ext>
          </c:extLst>
        </c:ser>
        <c:ser>
          <c:idx val="1"/>
          <c:order val="1"/>
          <c:tx>
            <c:strRef>
              <c:f>'Data for graphs'!$U$3</c:f>
              <c:strCache>
                <c:ptCount val="1"/>
                <c:pt idx="0">
                  <c:v>Summer NCP with EE/DR/DG adjustment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'Data for graphs'!$S$4:$S$15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graphs'!$U$4:$U$15</c:f>
              <c:numCache>
                <c:formatCode>_(* #,##0.00_);_(* \(#,##0.00\);_(* "-"??_);_(@_)</c:formatCode>
                <c:ptCount val="12"/>
                <c:pt idx="0">
                  <c:v>9280.3933749999997</c:v>
                </c:pt>
                <c:pt idx="1">
                  <c:v>9622.0770681079193</c:v>
                </c:pt>
                <c:pt idx="2">
                  <c:v>9693.0527334881353</c:v>
                </c:pt>
                <c:pt idx="3">
                  <c:v>9738.5821905577723</c:v>
                </c:pt>
                <c:pt idx="4">
                  <c:v>9807.3400631943405</c:v>
                </c:pt>
                <c:pt idx="5">
                  <c:v>9868.9863366411009</c:v>
                </c:pt>
                <c:pt idx="6">
                  <c:v>9901.9473329256398</c:v>
                </c:pt>
                <c:pt idx="7">
                  <c:v>9930.6528126595276</c:v>
                </c:pt>
                <c:pt idx="8">
                  <c:v>9960.7275957233633</c:v>
                </c:pt>
                <c:pt idx="9">
                  <c:v>10002.338036291154</c:v>
                </c:pt>
                <c:pt idx="10">
                  <c:v>10038.730326035451</c:v>
                </c:pt>
                <c:pt idx="11">
                  <c:v>10082.221725260459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FF7-4C92-9791-86556A821235}"/>
            </c:ext>
          </c:extLst>
        </c:ser>
        <c:ser>
          <c:idx val="2"/>
          <c:order val="2"/>
          <c:tx>
            <c:strRef>
              <c:f>'Data for graphs'!$V$3</c:f>
              <c:strCache>
                <c:ptCount val="1"/>
                <c:pt idx="0">
                  <c:v>Winter NCP without EE/DR/DG adjustment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'Data for graphs'!$S$4:$S$15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graphs'!$V$4:$V$15</c:f>
              <c:numCache>
                <c:formatCode>_(* #,##0.00_);_(* \(#,##0.00\);_(* "-"??_);_(@_)</c:formatCode>
                <c:ptCount val="12"/>
                <c:pt idx="0">
                  <c:v>8167.6907499999998</c:v>
                </c:pt>
                <c:pt idx="1">
                  <c:v>7909.170050908916</c:v>
                </c:pt>
                <c:pt idx="2">
                  <c:v>7982.2597482687424</c:v>
                </c:pt>
                <c:pt idx="3">
                  <c:v>8035.2312248621174</c:v>
                </c:pt>
                <c:pt idx="4">
                  <c:v>8107.2531702825872</c:v>
                </c:pt>
                <c:pt idx="5">
                  <c:v>8173.8298100005386</c:v>
                </c:pt>
                <c:pt idx="6">
                  <c:v>8217.5322082603234</c:v>
                </c:pt>
                <c:pt idx="7">
                  <c:v>8258.0850225954582</c:v>
                </c:pt>
                <c:pt idx="8">
                  <c:v>8300.042673584092</c:v>
                </c:pt>
                <c:pt idx="9">
                  <c:v>8351.6215778214646</c:v>
                </c:pt>
                <c:pt idx="10">
                  <c:v>8399.3021802013227</c:v>
                </c:pt>
                <c:pt idx="11">
                  <c:v>8453.0105906954632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FF7-4C92-9791-86556A821235}"/>
            </c:ext>
          </c:extLst>
        </c:ser>
        <c:ser>
          <c:idx val="3"/>
          <c:order val="3"/>
          <c:tx>
            <c:strRef>
              <c:f>'Data for graphs'!$W$3</c:f>
              <c:strCache>
                <c:ptCount val="1"/>
                <c:pt idx="0">
                  <c:v>Winter NCP with EE/DR/DG adjustment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'Data for graphs'!$S$4:$S$15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graphs'!$W$4:$W$15</c:f>
              <c:numCache>
                <c:formatCode>_(* #,##0.00_);_(* \(#,##0.00\);_(* "-"??_);_(@_)</c:formatCode>
                <c:ptCount val="12"/>
                <c:pt idx="0">
                  <c:v>8167.6907499999998</c:v>
                </c:pt>
                <c:pt idx="1">
                  <c:v>7737.3550509089164</c:v>
                </c:pt>
                <c:pt idx="2">
                  <c:v>7790.913748268742</c:v>
                </c:pt>
                <c:pt idx="3">
                  <c:v>7823.8203248621176</c:v>
                </c:pt>
                <c:pt idx="4">
                  <c:v>7875.4156702825876</c:v>
                </c:pt>
                <c:pt idx="5">
                  <c:v>7921.1970100005383</c:v>
                </c:pt>
                <c:pt idx="6">
                  <c:v>7943.7439082603232</c:v>
                </c:pt>
                <c:pt idx="7">
                  <c:v>7962.7858225954578</c:v>
                </c:pt>
                <c:pt idx="8">
                  <c:v>7982.8622735840918</c:v>
                </c:pt>
                <c:pt idx="9">
                  <c:v>8012.1816778214643</c:v>
                </c:pt>
                <c:pt idx="10">
                  <c:v>8037.2118802013229</c:v>
                </c:pt>
                <c:pt idx="11">
                  <c:v>8067.9047906954629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FF7-4C92-9791-86556A821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0079136"/>
        <c:axId val="242490400"/>
      </c:lineChart>
      <c:catAx>
        <c:axId val="24007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42490400"/>
        <c:crosses val="autoZero"/>
        <c:auto val="1"/>
        <c:lblAlgn val="ctr"/>
        <c:lblOffset val="100"/>
        <c:noMultiLvlLbl val="0"/>
      </c:catAx>
      <c:valAx>
        <c:axId val="242490400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4007913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4734625228924741"/>
          <c:y val="0.87808214698955045"/>
          <c:w val="0.74052346022945681"/>
          <c:h val="0.10584327710396052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LRZ5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for graphs'!$Z$3</c:f>
              <c:strCache>
                <c:ptCount val="1"/>
                <c:pt idx="0">
                  <c:v>Summer NCP without EE/DR/DG adjustment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'Data for graphs'!$Y$4:$Y$15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graphs'!$Z$4:$Z$15</c:f>
              <c:numCache>
                <c:formatCode>_(* #,##0.00_);_(* \(#,##0.00\);_(* "-"??_);_(@_)</c:formatCode>
                <c:ptCount val="12"/>
                <c:pt idx="0">
                  <c:v>8361.2047249999996</c:v>
                </c:pt>
                <c:pt idx="1">
                  <c:v>8788.9325214409364</c:v>
                </c:pt>
                <c:pt idx="2">
                  <c:v>8915.6255533126969</c:v>
                </c:pt>
                <c:pt idx="3">
                  <c:v>9043.0912678513687</c:v>
                </c:pt>
                <c:pt idx="4">
                  <c:v>9156.908994209869</c:v>
                </c:pt>
                <c:pt idx="5">
                  <c:v>9275.4832548675313</c:v>
                </c:pt>
                <c:pt idx="6">
                  <c:v>9381.4453130160437</c:v>
                </c:pt>
                <c:pt idx="7">
                  <c:v>9491.3515743737316</c:v>
                </c:pt>
                <c:pt idx="8">
                  <c:v>9611.2118873289073</c:v>
                </c:pt>
                <c:pt idx="9">
                  <c:v>9738.5211211362785</c:v>
                </c:pt>
                <c:pt idx="10">
                  <c:v>9860.4970399953527</c:v>
                </c:pt>
                <c:pt idx="11">
                  <c:v>9974.5602042107148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406-4AF8-9373-24E5226B78B9}"/>
            </c:ext>
          </c:extLst>
        </c:ser>
        <c:ser>
          <c:idx val="1"/>
          <c:order val="1"/>
          <c:tx>
            <c:strRef>
              <c:f>'Data for graphs'!$AA$3</c:f>
              <c:strCache>
                <c:ptCount val="1"/>
                <c:pt idx="0">
                  <c:v>Summer NCP with EE/DR/DG adjustment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'Data for graphs'!$Y$4:$Y$15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graphs'!$AA$4:$AA$15</c:f>
              <c:numCache>
                <c:formatCode>_(* #,##0.00_);_(* \(#,##0.00\);_(* "-"??_);_(@_)</c:formatCode>
                <c:ptCount val="12"/>
                <c:pt idx="0">
                  <c:v>8361.2047249999996</c:v>
                </c:pt>
                <c:pt idx="1">
                  <c:v>8775.4862214409368</c:v>
                </c:pt>
                <c:pt idx="2">
                  <c:v>8890.4454533126973</c:v>
                </c:pt>
                <c:pt idx="3">
                  <c:v>9005.8736678513687</c:v>
                </c:pt>
                <c:pt idx="4">
                  <c:v>9107.3715942098697</c:v>
                </c:pt>
                <c:pt idx="5">
                  <c:v>9213.351354867531</c:v>
                </c:pt>
                <c:pt idx="6">
                  <c:v>9306.4625130160439</c:v>
                </c:pt>
                <c:pt idx="7">
                  <c:v>9403.275274373731</c:v>
                </c:pt>
                <c:pt idx="8">
                  <c:v>9509.7864873289072</c:v>
                </c:pt>
                <c:pt idx="9">
                  <c:v>9623.4817211362788</c:v>
                </c:pt>
                <c:pt idx="10">
                  <c:v>9731.5800399953532</c:v>
                </c:pt>
                <c:pt idx="11">
                  <c:v>9831.5089042107156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406-4AF8-9373-24E5226B78B9}"/>
            </c:ext>
          </c:extLst>
        </c:ser>
        <c:ser>
          <c:idx val="2"/>
          <c:order val="2"/>
          <c:tx>
            <c:strRef>
              <c:f>'Data for graphs'!$AB$3</c:f>
              <c:strCache>
                <c:ptCount val="1"/>
                <c:pt idx="0">
                  <c:v>Winter NCP without EE/DR/DG adjustment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'Data for graphs'!$Y$4:$Y$15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graphs'!$AB$4:$AB$15</c:f>
              <c:numCache>
                <c:formatCode>_(* #,##0.00_);_(* \(#,##0.00\);_(* "-"??_);_(@_)</c:formatCode>
                <c:ptCount val="12"/>
                <c:pt idx="0">
                  <c:v>7431.3694750000004</c:v>
                </c:pt>
                <c:pt idx="1">
                  <c:v>7391.6098967469079</c:v>
                </c:pt>
                <c:pt idx="2">
                  <c:v>7498.1604324288737</c:v>
                </c:pt>
                <c:pt idx="3">
                  <c:v>7605.3608045766268</c:v>
                </c:pt>
                <c:pt idx="4">
                  <c:v>7701.0830359766687</c:v>
                </c:pt>
                <c:pt idx="5">
                  <c:v>7800.8055763919565</c:v>
                </c:pt>
                <c:pt idx="6">
                  <c:v>7889.9210856736017</c:v>
                </c:pt>
                <c:pt idx="7">
                  <c:v>7982.3537226501739</c:v>
                </c:pt>
                <c:pt idx="8">
                  <c:v>8083.1578502624088</c:v>
                </c:pt>
                <c:pt idx="9">
                  <c:v>8190.2266200205304</c:v>
                </c:pt>
                <c:pt idx="10">
                  <c:v>8292.8100005168581</c:v>
                </c:pt>
                <c:pt idx="11">
                  <c:v>8388.7386484398849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406-4AF8-9373-24E5226B78B9}"/>
            </c:ext>
          </c:extLst>
        </c:ser>
        <c:ser>
          <c:idx val="3"/>
          <c:order val="3"/>
          <c:tx>
            <c:strRef>
              <c:f>'Data for graphs'!$AC$3</c:f>
              <c:strCache>
                <c:ptCount val="1"/>
                <c:pt idx="0">
                  <c:v>Winter NCP with EE/DR/DG adjustment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'Data for graphs'!$Y$4:$Y$15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graphs'!$AC$4:$AC$15</c:f>
              <c:numCache>
                <c:formatCode>_(* #,##0.00_);_(* \(#,##0.00\);_(* "-"??_);_(@_)</c:formatCode>
                <c:ptCount val="12"/>
                <c:pt idx="0">
                  <c:v>7431.3694750000004</c:v>
                </c:pt>
                <c:pt idx="1">
                  <c:v>7378.1635967469083</c:v>
                </c:pt>
                <c:pt idx="2">
                  <c:v>7472.9803324288741</c:v>
                </c:pt>
                <c:pt idx="3">
                  <c:v>7568.1432045766269</c:v>
                </c:pt>
                <c:pt idx="4">
                  <c:v>7651.5456359766686</c:v>
                </c:pt>
                <c:pt idx="5">
                  <c:v>7738.6736763919562</c:v>
                </c:pt>
                <c:pt idx="6">
                  <c:v>7814.938285673602</c:v>
                </c:pt>
                <c:pt idx="7">
                  <c:v>7894.2774226501742</c:v>
                </c:pt>
                <c:pt idx="8">
                  <c:v>7981.7324502624087</c:v>
                </c:pt>
                <c:pt idx="9">
                  <c:v>8075.1872200205307</c:v>
                </c:pt>
                <c:pt idx="10">
                  <c:v>8163.8930005168577</c:v>
                </c:pt>
                <c:pt idx="11">
                  <c:v>8245.6873484398857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406-4AF8-9373-24E5226B7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969512"/>
        <c:axId val="243843224"/>
      </c:lineChart>
      <c:catAx>
        <c:axId val="205969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43843224"/>
        <c:crosses val="autoZero"/>
        <c:auto val="1"/>
        <c:lblAlgn val="ctr"/>
        <c:lblOffset val="100"/>
        <c:noMultiLvlLbl val="0"/>
      </c:catAx>
      <c:valAx>
        <c:axId val="243843224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0596951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4734625228924741"/>
          <c:y val="0.87808214698955045"/>
          <c:w val="0.73171944014288859"/>
          <c:h val="0.10584327710396052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LRZ6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for graphs'!$AF$3</c:f>
              <c:strCache>
                <c:ptCount val="1"/>
                <c:pt idx="0">
                  <c:v>Summer NCP without EE/DR/DG adjustment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'Data for graphs'!$AE$4:$AE$15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graphs'!$AF$4:$AF$15</c:f>
              <c:numCache>
                <c:formatCode>_(* #,##0.00_);_(* \(#,##0.00\);_(* "-"??_);_(@_)</c:formatCode>
                <c:ptCount val="12"/>
                <c:pt idx="0">
                  <c:v>17297.284374999999</c:v>
                </c:pt>
                <c:pt idx="1">
                  <c:v>17810.269726021044</c:v>
                </c:pt>
                <c:pt idx="2">
                  <c:v>18084.451896252387</c:v>
                </c:pt>
                <c:pt idx="3">
                  <c:v>18354.392256986041</c:v>
                </c:pt>
                <c:pt idx="4">
                  <c:v>18635.101294557007</c:v>
                </c:pt>
                <c:pt idx="5">
                  <c:v>18904.472664878875</c:v>
                </c:pt>
                <c:pt idx="6">
                  <c:v>19166.029054303108</c:v>
                </c:pt>
                <c:pt idx="7">
                  <c:v>19408.453426421915</c:v>
                </c:pt>
                <c:pt idx="8">
                  <c:v>19642.811701205967</c:v>
                </c:pt>
                <c:pt idx="9">
                  <c:v>19879.128118070585</c:v>
                </c:pt>
                <c:pt idx="10">
                  <c:v>20114.531757221241</c:v>
                </c:pt>
                <c:pt idx="11">
                  <c:v>20353.610216461031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7A-401B-9B8B-071FA923A607}"/>
            </c:ext>
          </c:extLst>
        </c:ser>
        <c:ser>
          <c:idx val="1"/>
          <c:order val="1"/>
          <c:tx>
            <c:strRef>
              <c:f>'Data for graphs'!$AG$3</c:f>
              <c:strCache>
                <c:ptCount val="1"/>
                <c:pt idx="0">
                  <c:v>Summer NCP with EE/DR/DG adjustment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'Data for graphs'!$AE$4:$AE$15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graphs'!$AG$4:$AG$15</c:f>
              <c:numCache>
                <c:formatCode>_(* #,##0.00_);_(* \(#,##0.00\);_(* "-"??_);_(@_)</c:formatCode>
                <c:ptCount val="12"/>
                <c:pt idx="0">
                  <c:v>17297.284374999999</c:v>
                </c:pt>
                <c:pt idx="1">
                  <c:v>17332.389726021043</c:v>
                </c:pt>
                <c:pt idx="2">
                  <c:v>17580.786496252385</c:v>
                </c:pt>
                <c:pt idx="3">
                  <c:v>17824.758756986041</c:v>
                </c:pt>
                <c:pt idx="4">
                  <c:v>18078.556394557007</c:v>
                </c:pt>
                <c:pt idx="5">
                  <c:v>18319.611764878875</c:v>
                </c:pt>
                <c:pt idx="6">
                  <c:v>18551.984554303108</c:v>
                </c:pt>
                <c:pt idx="7">
                  <c:v>18764.488526421916</c:v>
                </c:pt>
                <c:pt idx="8">
                  <c:v>18967.495001205967</c:v>
                </c:pt>
                <c:pt idx="9">
                  <c:v>19171.396418070584</c:v>
                </c:pt>
                <c:pt idx="10">
                  <c:v>19373.488357221242</c:v>
                </c:pt>
                <c:pt idx="11">
                  <c:v>19578.07511646103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57A-401B-9B8B-071FA923A607}"/>
            </c:ext>
          </c:extLst>
        </c:ser>
        <c:ser>
          <c:idx val="2"/>
          <c:order val="2"/>
          <c:tx>
            <c:strRef>
              <c:f>'Data for graphs'!$AH$3</c:f>
              <c:strCache>
                <c:ptCount val="1"/>
                <c:pt idx="0">
                  <c:v>Winter NCP without EE/DR/DG adjustment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'Data for graphs'!$AE$4:$AE$15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graphs'!$AH$4:$AH$15</c:f>
              <c:numCache>
                <c:formatCode>_(* #,##0.00_);_(* \(#,##0.00\);_(* "-"??_);_(@_)</c:formatCode>
                <c:ptCount val="12"/>
                <c:pt idx="0">
                  <c:v>16768.28945</c:v>
                </c:pt>
                <c:pt idx="1">
                  <c:v>16079.053277718516</c:v>
                </c:pt>
                <c:pt idx="2">
                  <c:v>16326.584044560817</c:v>
                </c:pt>
                <c:pt idx="3">
                  <c:v>16570.285319657269</c:v>
                </c:pt>
                <c:pt idx="4">
                  <c:v>16823.708520994096</c:v>
                </c:pt>
                <c:pt idx="5">
                  <c:v>17066.896113407103</c:v>
                </c:pt>
                <c:pt idx="6">
                  <c:v>17303.02836661692</c:v>
                </c:pt>
                <c:pt idx="7">
                  <c:v>17521.888297155801</c:v>
                </c:pt>
                <c:pt idx="8">
                  <c:v>17733.466181393091</c:v>
                </c:pt>
                <c:pt idx="9">
                  <c:v>17946.811869898542</c:v>
                </c:pt>
                <c:pt idx="10">
                  <c:v>18159.333505668168</c:v>
                </c:pt>
                <c:pt idx="11">
                  <c:v>18375.172756999385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57A-401B-9B8B-071FA923A607}"/>
            </c:ext>
          </c:extLst>
        </c:ser>
        <c:ser>
          <c:idx val="3"/>
          <c:order val="3"/>
          <c:tx>
            <c:strRef>
              <c:f>'Data for graphs'!$AI$3</c:f>
              <c:strCache>
                <c:ptCount val="1"/>
                <c:pt idx="0">
                  <c:v>Winter NCP with EE/DR/DG adjustment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'Data for graphs'!$AE$4:$AE$15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graphs'!$AI$4:$AI$15</c:f>
              <c:numCache>
                <c:formatCode>_(* #,##0.00_);_(* \(#,##0.00\);_(* "-"??_);_(@_)</c:formatCode>
                <c:ptCount val="12"/>
                <c:pt idx="0">
                  <c:v>16768.28945</c:v>
                </c:pt>
                <c:pt idx="1">
                  <c:v>15601.173277718517</c:v>
                </c:pt>
                <c:pt idx="2">
                  <c:v>15822.918644560817</c:v>
                </c:pt>
                <c:pt idx="3">
                  <c:v>16040.651819657269</c:v>
                </c:pt>
                <c:pt idx="4">
                  <c:v>16267.163620994095</c:v>
                </c:pt>
                <c:pt idx="5">
                  <c:v>16482.035213407104</c:v>
                </c:pt>
                <c:pt idx="6">
                  <c:v>16688.98386661692</c:v>
                </c:pt>
                <c:pt idx="7">
                  <c:v>16877.923397155802</c:v>
                </c:pt>
                <c:pt idx="8">
                  <c:v>17058.149481393091</c:v>
                </c:pt>
                <c:pt idx="9">
                  <c:v>17239.080169898541</c:v>
                </c:pt>
                <c:pt idx="10">
                  <c:v>17418.290105668169</c:v>
                </c:pt>
                <c:pt idx="11">
                  <c:v>17599.637656999384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57A-401B-9B8B-071FA923A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844008"/>
        <c:axId val="243844400"/>
      </c:lineChart>
      <c:catAx>
        <c:axId val="243844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43844400"/>
        <c:crosses val="autoZero"/>
        <c:auto val="1"/>
        <c:lblAlgn val="ctr"/>
        <c:lblOffset val="100"/>
        <c:noMultiLvlLbl val="0"/>
      </c:catAx>
      <c:valAx>
        <c:axId val="243844400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4384400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4734625228924741"/>
          <c:y val="0.88001092055503827"/>
          <c:w val="0.73171944014288859"/>
          <c:h val="0.104168807697538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LRZ7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for graphs'!$AL$3</c:f>
              <c:strCache>
                <c:ptCount val="1"/>
                <c:pt idx="0">
                  <c:v>Summer NCP without EE/DR/DG adjustment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'Data for graphs'!$AK$4:$AK$15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graphs'!$AL$4:$AL$15</c:f>
              <c:numCache>
                <c:formatCode>_(* #,##0.00_);_(* \(#,##0.00\);_(* "-"??_);_(@_)</c:formatCode>
                <c:ptCount val="12"/>
                <c:pt idx="0">
                  <c:v>19993.983</c:v>
                </c:pt>
                <c:pt idx="1">
                  <c:v>21163.870566765967</c:v>
                </c:pt>
                <c:pt idx="2">
                  <c:v>21456.744319085406</c:v>
                </c:pt>
                <c:pt idx="3">
                  <c:v>21868.406952272639</c:v>
                </c:pt>
                <c:pt idx="4">
                  <c:v>22184.314599822279</c:v>
                </c:pt>
                <c:pt idx="5">
                  <c:v>22377.31356013683</c:v>
                </c:pt>
                <c:pt idx="6">
                  <c:v>22474.43181459438</c:v>
                </c:pt>
                <c:pt idx="7">
                  <c:v>22628.534763310046</c:v>
                </c:pt>
                <c:pt idx="8">
                  <c:v>22787.029943928697</c:v>
                </c:pt>
                <c:pt idx="9">
                  <c:v>23015.699090167596</c:v>
                </c:pt>
                <c:pt idx="10">
                  <c:v>23229.216652834253</c:v>
                </c:pt>
                <c:pt idx="11">
                  <c:v>23426.903952795288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4E-4D77-ACF1-87BDD140F66B}"/>
            </c:ext>
          </c:extLst>
        </c:ser>
        <c:ser>
          <c:idx val="1"/>
          <c:order val="1"/>
          <c:tx>
            <c:strRef>
              <c:f>'Data for graphs'!$AM$3</c:f>
              <c:strCache>
                <c:ptCount val="1"/>
                <c:pt idx="0">
                  <c:v>Summer NCP with EE/DR/DG adjustment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'Data for graphs'!$AK$4:$AK$15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graphs'!$AM$4:$AM$15</c:f>
              <c:numCache>
                <c:formatCode>_(* #,##0.00_);_(* \(#,##0.00\);_(* "-"??_);_(@_)</c:formatCode>
                <c:ptCount val="12"/>
                <c:pt idx="0">
                  <c:v>19993.983</c:v>
                </c:pt>
                <c:pt idx="1">
                  <c:v>19800.300066765965</c:v>
                </c:pt>
                <c:pt idx="2">
                  <c:v>20047.000219085407</c:v>
                </c:pt>
                <c:pt idx="3">
                  <c:v>20412.513552272638</c:v>
                </c:pt>
                <c:pt idx="4">
                  <c:v>20680.54079982228</c:v>
                </c:pt>
                <c:pt idx="5">
                  <c:v>20824.036860136832</c:v>
                </c:pt>
                <c:pt idx="6">
                  <c:v>20870.600814594382</c:v>
                </c:pt>
                <c:pt idx="7">
                  <c:v>20973.001963310046</c:v>
                </c:pt>
                <c:pt idx="8">
                  <c:v>21078.918243928696</c:v>
                </c:pt>
                <c:pt idx="9">
                  <c:v>21254.160890167597</c:v>
                </c:pt>
                <c:pt idx="10">
                  <c:v>21413.306552834252</c:v>
                </c:pt>
                <c:pt idx="11">
                  <c:v>21555.56315279529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4E-4D77-ACF1-87BDD140F66B}"/>
            </c:ext>
          </c:extLst>
        </c:ser>
        <c:ser>
          <c:idx val="2"/>
          <c:order val="2"/>
          <c:tx>
            <c:strRef>
              <c:f>'Data for graphs'!$AN$3</c:f>
              <c:strCache>
                <c:ptCount val="1"/>
                <c:pt idx="0">
                  <c:v>Winter NCP without EE/DR/DG adjustment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'Data for graphs'!$AK$4:$AK$15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graphs'!$AN$4:$AN$15</c:f>
              <c:numCache>
                <c:formatCode>_(* #,##0.00_);_(* \(#,##0.00\);_(* "-"??_);_(@_)</c:formatCode>
                <c:ptCount val="12"/>
                <c:pt idx="0">
                  <c:v>14957.55025</c:v>
                </c:pt>
                <c:pt idx="1">
                  <c:v>15109.013204760053</c:v>
                </c:pt>
                <c:pt idx="2">
                  <c:v>15318.09752027608</c:v>
                </c:pt>
                <c:pt idx="3">
                  <c:v>15611.985925098366</c:v>
                </c:pt>
                <c:pt idx="4">
                  <c:v>15837.514275560281</c:v>
                </c:pt>
                <c:pt idx="5">
                  <c:v>15975.297382421491</c:v>
                </c:pt>
                <c:pt idx="6">
                  <c:v>16044.630682509169</c:v>
                </c:pt>
                <c:pt idx="7">
                  <c:v>16154.645695107749</c:v>
                </c:pt>
                <c:pt idx="8">
                  <c:v>16267.796348212691</c:v>
                </c:pt>
                <c:pt idx="9">
                  <c:v>16431.044613181297</c:v>
                </c:pt>
                <c:pt idx="10">
                  <c:v>16583.476072426973</c:v>
                </c:pt>
                <c:pt idx="11">
                  <c:v>16724.606212875617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84E-4D77-ACF1-87BDD140F66B}"/>
            </c:ext>
          </c:extLst>
        </c:ser>
        <c:ser>
          <c:idx val="3"/>
          <c:order val="3"/>
          <c:tx>
            <c:strRef>
              <c:f>'Data for graphs'!$AO$3</c:f>
              <c:strCache>
                <c:ptCount val="1"/>
                <c:pt idx="0">
                  <c:v>Winter NCP with EE/DR/DG adjustment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'Data for graphs'!$AK$4:$AK$15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graphs'!$AO$4:$AO$15</c:f>
              <c:numCache>
                <c:formatCode>_(* #,##0.00_);_(* \(#,##0.00\);_(* "-"??_);_(@_)</c:formatCode>
                <c:ptCount val="12"/>
                <c:pt idx="0">
                  <c:v>14957.55025</c:v>
                </c:pt>
                <c:pt idx="1">
                  <c:v>13745.442704760053</c:v>
                </c:pt>
                <c:pt idx="2">
                  <c:v>13908.35342027608</c:v>
                </c:pt>
                <c:pt idx="3">
                  <c:v>14156.092525098367</c:v>
                </c:pt>
                <c:pt idx="4">
                  <c:v>14333.74047556028</c:v>
                </c:pt>
                <c:pt idx="5">
                  <c:v>14422.020682421491</c:v>
                </c:pt>
                <c:pt idx="6">
                  <c:v>14440.799682509169</c:v>
                </c:pt>
                <c:pt idx="7">
                  <c:v>14499.11289510775</c:v>
                </c:pt>
                <c:pt idx="8">
                  <c:v>14559.684648212691</c:v>
                </c:pt>
                <c:pt idx="9">
                  <c:v>14669.506413181296</c:v>
                </c:pt>
                <c:pt idx="10">
                  <c:v>14767.565972426972</c:v>
                </c:pt>
                <c:pt idx="11">
                  <c:v>14853.265412875617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84E-4D77-ACF1-87BDD140F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845184"/>
        <c:axId val="243845576"/>
      </c:lineChart>
      <c:catAx>
        <c:axId val="24384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43845576"/>
        <c:crosses val="autoZero"/>
        <c:auto val="1"/>
        <c:lblAlgn val="ctr"/>
        <c:lblOffset val="100"/>
        <c:noMultiLvlLbl val="0"/>
      </c:catAx>
      <c:valAx>
        <c:axId val="24384557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4384518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4734625228924741"/>
          <c:y val="0.87808214698955045"/>
          <c:w val="0.73171944014288859"/>
          <c:h val="0.10584327710396052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LRZ8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for graphs'!$AR$3</c:f>
              <c:strCache>
                <c:ptCount val="1"/>
                <c:pt idx="0">
                  <c:v>Summer NCP without EE/DR/DG adjustment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'Data for graphs'!$AQ$4:$AQ$15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graphs'!$AR$4:$AR$15</c:f>
              <c:numCache>
                <c:formatCode>_(* #,##0.00_);_(* \(#,##0.00\);_(* "-"??_);_(@_)</c:formatCode>
                <c:ptCount val="12"/>
                <c:pt idx="0">
                  <c:v>7486.0647499999995</c:v>
                </c:pt>
                <c:pt idx="1">
                  <c:v>7777.6604673700749</c:v>
                </c:pt>
                <c:pt idx="2">
                  <c:v>7991.3226830018639</c:v>
                </c:pt>
                <c:pt idx="3">
                  <c:v>8152.4613331639257</c:v>
                </c:pt>
                <c:pt idx="4">
                  <c:v>8251.8459596508419</c:v>
                </c:pt>
                <c:pt idx="5">
                  <c:v>8311.3017267136656</c:v>
                </c:pt>
                <c:pt idx="6">
                  <c:v>8362.0897002129823</c:v>
                </c:pt>
                <c:pt idx="7">
                  <c:v>8428.0648117384844</c:v>
                </c:pt>
                <c:pt idx="8">
                  <c:v>8512.0082212157522</c:v>
                </c:pt>
                <c:pt idx="9">
                  <c:v>8603.7609243153947</c:v>
                </c:pt>
                <c:pt idx="10">
                  <c:v>8698.5489400412807</c:v>
                </c:pt>
                <c:pt idx="11">
                  <c:v>8797.4383892084516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E4-4BBE-9549-62DC2A9AA43A}"/>
            </c:ext>
          </c:extLst>
        </c:ser>
        <c:ser>
          <c:idx val="1"/>
          <c:order val="1"/>
          <c:tx>
            <c:strRef>
              <c:f>'Data for graphs'!$AS$3</c:f>
              <c:strCache>
                <c:ptCount val="1"/>
                <c:pt idx="0">
                  <c:v>Summer NCP with EE/DR/DG adjustment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'Data for graphs'!$AQ$4:$AQ$15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graphs'!$AS$4:$AS$15</c:f>
              <c:numCache>
                <c:formatCode>_(* #,##0.00_);_(* \(#,##0.00\);_(* "-"??_);_(@_)</c:formatCode>
                <c:ptCount val="12"/>
                <c:pt idx="0">
                  <c:v>7486.0647499999995</c:v>
                </c:pt>
                <c:pt idx="1">
                  <c:v>7291.0947673700748</c:v>
                </c:pt>
                <c:pt idx="2">
                  <c:v>7488.0976830018635</c:v>
                </c:pt>
                <c:pt idx="3">
                  <c:v>7635.0663331639253</c:v>
                </c:pt>
                <c:pt idx="4">
                  <c:v>7720.5011596508421</c:v>
                </c:pt>
                <c:pt idx="5">
                  <c:v>7766.8832267136659</c:v>
                </c:pt>
                <c:pt idx="6">
                  <c:v>7804.3092002129824</c:v>
                </c:pt>
                <c:pt idx="7">
                  <c:v>7856.6252117384847</c:v>
                </c:pt>
                <c:pt idx="8">
                  <c:v>7926.6308212157519</c:v>
                </c:pt>
                <c:pt idx="9">
                  <c:v>8004.1761243153942</c:v>
                </c:pt>
                <c:pt idx="10">
                  <c:v>8084.5729400412802</c:v>
                </c:pt>
                <c:pt idx="11">
                  <c:v>8168.9155892084518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E4-4BBE-9549-62DC2A9AA43A}"/>
            </c:ext>
          </c:extLst>
        </c:ser>
        <c:ser>
          <c:idx val="2"/>
          <c:order val="2"/>
          <c:tx>
            <c:strRef>
              <c:f>'Data for graphs'!$AT$3</c:f>
              <c:strCache>
                <c:ptCount val="1"/>
                <c:pt idx="0">
                  <c:v>Winter NCP without EE/DR/DG adjustment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'Data for graphs'!$AQ$4:$AQ$15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graphs'!$AT$4:$AT$15</c:f>
              <c:numCache>
                <c:formatCode>_(* #,##0.00_);_(* \(#,##0.00\);_(* "-"??_);_(@_)</c:formatCode>
                <c:ptCount val="12"/>
                <c:pt idx="0">
                  <c:v>6879.6802500000003</c:v>
                </c:pt>
                <c:pt idx="1">
                  <c:v>6476.8559896414208</c:v>
                </c:pt>
                <c:pt idx="2">
                  <c:v>6654.7834534180365</c:v>
                </c:pt>
                <c:pt idx="3">
                  <c:v>6788.9718556816015</c:v>
                </c:pt>
                <c:pt idx="4">
                  <c:v>6871.7345214010174</c:v>
                </c:pt>
                <c:pt idx="5">
                  <c:v>6921.2463820222347</c:v>
                </c:pt>
                <c:pt idx="6">
                  <c:v>6963.5401272610288</c:v>
                </c:pt>
                <c:pt idx="7">
                  <c:v>7018.4809797248163</c:v>
                </c:pt>
                <c:pt idx="8">
                  <c:v>7088.3849536440584</c:v>
                </c:pt>
                <c:pt idx="9">
                  <c:v>7164.7921261003357</c:v>
                </c:pt>
                <c:pt idx="10">
                  <c:v>7243.7269587503415</c:v>
                </c:pt>
                <c:pt idx="11">
                  <c:v>7326.0772649687506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5E4-4BBE-9549-62DC2A9AA43A}"/>
            </c:ext>
          </c:extLst>
        </c:ser>
        <c:ser>
          <c:idx val="3"/>
          <c:order val="3"/>
          <c:tx>
            <c:strRef>
              <c:f>'Data for graphs'!$AU$3</c:f>
              <c:strCache>
                <c:ptCount val="1"/>
                <c:pt idx="0">
                  <c:v>Winter NCP with EE/DR/DG adjustment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'Data for graphs'!$AQ$4:$AQ$15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graphs'!$AU$4:$AU$15</c:f>
              <c:numCache>
                <c:formatCode>_(* #,##0.00_);_(* \(#,##0.00\);_(* "-"??_);_(@_)</c:formatCode>
                <c:ptCount val="12"/>
                <c:pt idx="0">
                  <c:v>6879.6802500000003</c:v>
                </c:pt>
                <c:pt idx="1">
                  <c:v>5990.2902896414207</c:v>
                </c:pt>
                <c:pt idx="2">
                  <c:v>6151.5584534180362</c:v>
                </c:pt>
                <c:pt idx="3">
                  <c:v>6271.576855681601</c:v>
                </c:pt>
                <c:pt idx="4">
                  <c:v>6340.3897214010176</c:v>
                </c:pt>
                <c:pt idx="5">
                  <c:v>6376.8278820222349</c:v>
                </c:pt>
                <c:pt idx="6">
                  <c:v>6405.759627261029</c:v>
                </c:pt>
                <c:pt idx="7">
                  <c:v>6447.0413797248166</c:v>
                </c:pt>
                <c:pt idx="8">
                  <c:v>6503.0075536440581</c:v>
                </c:pt>
                <c:pt idx="9">
                  <c:v>6565.2073261003352</c:v>
                </c:pt>
                <c:pt idx="10">
                  <c:v>6629.7509587503409</c:v>
                </c:pt>
                <c:pt idx="11">
                  <c:v>6697.5544649687508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5E4-4BBE-9549-62DC2A9AA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846360"/>
        <c:axId val="243846752"/>
      </c:lineChart>
      <c:catAx>
        <c:axId val="243846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43846752"/>
        <c:crosses val="autoZero"/>
        <c:auto val="1"/>
        <c:lblAlgn val="ctr"/>
        <c:lblOffset val="100"/>
        <c:noMultiLvlLbl val="0"/>
      </c:catAx>
      <c:valAx>
        <c:axId val="243846752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4384636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4734625228924741"/>
          <c:y val="0.88001092055503827"/>
          <c:w val="0.73171944014288859"/>
          <c:h val="0.104168807697538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LRZ9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for graphs'!$AX$3</c:f>
              <c:strCache>
                <c:ptCount val="1"/>
                <c:pt idx="0">
                  <c:v>Summer NCP without EE/DR/DG adjustment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'Data for graphs'!$AW$4:$AW$15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graphs'!$AX$4:$AX$15</c:f>
              <c:numCache>
                <c:formatCode>_(* #,##0.00_);_(* \(#,##0.00\);_(* "-"??_);_(@_)</c:formatCode>
                <c:ptCount val="12"/>
                <c:pt idx="0">
                  <c:v>21071.258600000001</c:v>
                </c:pt>
                <c:pt idx="1">
                  <c:v>19231.725888134468</c:v>
                </c:pt>
                <c:pt idx="2">
                  <c:v>19820.820622169704</c:v>
                </c:pt>
                <c:pt idx="3">
                  <c:v>20246.662111093552</c:v>
                </c:pt>
                <c:pt idx="4">
                  <c:v>20430.982558260883</c:v>
                </c:pt>
                <c:pt idx="5">
                  <c:v>20583.490022831942</c:v>
                </c:pt>
                <c:pt idx="6">
                  <c:v>20655.579644788548</c:v>
                </c:pt>
                <c:pt idx="7">
                  <c:v>20780.123190069706</c:v>
                </c:pt>
                <c:pt idx="8">
                  <c:v>20972.292859166631</c:v>
                </c:pt>
                <c:pt idx="9">
                  <c:v>21205.759200398646</c:v>
                </c:pt>
                <c:pt idx="10">
                  <c:v>21364.854801341829</c:v>
                </c:pt>
                <c:pt idx="11">
                  <c:v>21566.092546205833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5F-45FF-AC73-1E3A74147AAE}"/>
            </c:ext>
          </c:extLst>
        </c:ser>
        <c:ser>
          <c:idx val="1"/>
          <c:order val="1"/>
          <c:tx>
            <c:strRef>
              <c:f>'Data for graphs'!$AY$3</c:f>
              <c:strCache>
                <c:ptCount val="1"/>
                <c:pt idx="0">
                  <c:v>Summer NCP with EE/DR/DG adjustment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'Data for graphs'!$AW$4:$AW$15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graphs'!$AY$4:$AY$15</c:f>
              <c:numCache>
                <c:formatCode>_(* #,##0.00_);_(* \(#,##0.00\);_(* "-"??_);_(@_)</c:formatCode>
                <c:ptCount val="12"/>
                <c:pt idx="0">
                  <c:v>21071.258600000001</c:v>
                </c:pt>
                <c:pt idx="1">
                  <c:v>18986.378588134467</c:v>
                </c:pt>
                <c:pt idx="2">
                  <c:v>19547.697022169705</c:v>
                </c:pt>
                <c:pt idx="3">
                  <c:v>19951.46301109355</c:v>
                </c:pt>
                <c:pt idx="4">
                  <c:v>20111.288258260884</c:v>
                </c:pt>
                <c:pt idx="5">
                  <c:v>20236.744422831944</c:v>
                </c:pt>
                <c:pt idx="6">
                  <c:v>20278.916944788547</c:v>
                </c:pt>
                <c:pt idx="7">
                  <c:v>20382.375690069704</c:v>
                </c:pt>
                <c:pt idx="8">
                  <c:v>20552.151959166633</c:v>
                </c:pt>
                <c:pt idx="9">
                  <c:v>20761.841500398645</c:v>
                </c:pt>
                <c:pt idx="10">
                  <c:v>20895.757801341828</c:v>
                </c:pt>
                <c:pt idx="11">
                  <c:v>21070.463546205832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B5F-45FF-AC73-1E3A74147AAE}"/>
            </c:ext>
          </c:extLst>
        </c:ser>
        <c:ser>
          <c:idx val="2"/>
          <c:order val="2"/>
          <c:tx>
            <c:strRef>
              <c:f>'Data for graphs'!$AZ$3</c:f>
              <c:strCache>
                <c:ptCount val="1"/>
                <c:pt idx="0">
                  <c:v>Winter NCP without EE/DR/DG adjustment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'Data for graphs'!$AW$4:$AW$15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graphs'!$AZ$4:$AZ$15</c:f>
              <c:numCache>
                <c:formatCode>_(* #,##0.00_);_(* \(#,##0.00\);_(* "-"??_);_(@_)</c:formatCode>
                <c:ptCount val="12"/>
                <c:pt idx="0">
                  <c:v>18698.149075000001</c:v>
                </c:pt>
                <c:pt idx="1">
                  <c:v>17098.943942958551</c:v>
                </c:pt>
                <c:pt idx="2">
                  <c:v>17622.708575054068</c:v>
                </c:pt>
                <c:pt idx="3">
                  <c:v>18001.324607231782</c:v>
                </c:pt>
                <c:pt idx="4">
                  <c:v>18165.204074523885</c:v>
                </c:pt>
                <c:pt idx="5">
                  <c:v>18300.798591768547</c:v>
                </c:pt>
                <c:pt idx="6">
                  <c:v>18364.89353633437</c:v>
                </c:pt>
                <c:pt idx="7">
                  <c:v>18475.625309010775</c:v>
                </c:pt>
                <c:pt idx="8">
                  <c:v>18646.483526236749</c:v>
                </c:pt>
                <c:pt idx="9">
                  <c:v>18854.058649993938</c:v>
                </c:pt>
                <c:pt idx="10">
                  <c:v>18995.510684924258</c:v>
                </c:pt>
                <c:pt idx="11">
                  <c:v>19174.431336073932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B5F-45FF-AC73-1E3A74147AAE}"/>
            </c:ext>
          </c:extLst>
        </c:ser>
        <c:ser>
          <c:idx val="3"/>
          <c:order val="3"/>
          <c:tx>
            <c:strRef>
              <c:f>'Data for graphs'!$BA$3</c:f>
              <c:strCache>
                <c:ptCount val="1"/>
                <c:pt idx="0">
                  <c:v>Winter NCP with EE/DR/DG adjustment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'Data for graphs'!$AW$4:$AW$15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graphs'!$BA$4:$BA$15</c:f>
              <c:numCache>
                <c:formatCode>_(* #,##0.00_);_(* \(#,##0.00\);_(* "-"??_);_(@_)</c:formatCode>
                <c:ptCount val="12"/>
                <c:pt idx="0">
                  <c:v>18698.149075000001</c:v>
                </c:pt>
                <c:pt idx="1">
                  <c:v>16853.59664295855</c:v>
                </c:pt>
                <c:pt idx="2">
                  <c:v>17349.584975054069</c:v>
                </c:pt>
                <c:pt idx="3">
                  <c:v>17706.12550723178</c:v>
                </c:pt>
                <c:pt idx="4">
                  <c:v>17845.509774523885</c:v>
                </c:pt>
                <c:pt idx="5">
                  <c:v>17954.052991768549</c:v>
                </c:pt>
                <c:pt idx="6">
                  <c:v>17988.230836334369</c:v>
                </c:pt>
                <c:pt idx="7">
                  <c:v>18077.877809010773</c:v>
                </c:pt>
                <c:pt idx="8">
                  <c:v>18226.34262623675</c:v>
                </c:pt>
                <c:pt idx="9">
                  <c:v>18410.140949993936</c:v>
                </c:pt>
                <c:pt idx="10">
                  <c:v>18526.413684924257</c:v>
                </c:pt>
                <c:pt idx="11">
                  <c:v>18678.802336073932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B5F-45FF-AC73-1E3A74147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553416"/>
        <c:axId val="109553808"/>
      </c:lineChart>
      <c:catAx>
        <c:axId val="109553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09553808"/>
        <c:crosses val="autoZero"/>
        <c:auto val="1"/>
        <c:lblAlgn val="ctr"/>
        <c:lblOffset val="100"/>
        <c:noMultiLvlLbl val="0"/>
      </c:catAx>
      <c:valAx>
        <c:axId val="109553808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0955341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4734625228924741"/>
          <c:y val="0.88187961711124807"/>
          <c:w val="0.73171944014288859"/>
          <c:h val="0.10254649429110704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Graph!$B$1</c:f>
          <c:strCache>
            <c:ptCount val="1"/>
            <c:pt idx="0">
              <c:v>LRZ2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25068817617311"/>
          <c:y val="0.13483185161697894"/>
          <c:w val="0.78541785466310143"/>
          <c:h val="0.66507834983674097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Graph!$B$3</c:f>
              <c:strCache>
                <c:ptCount val="1"/>
                <c:pt idx="0">
                  <c:v>2016 Gross Energy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Graph!$B$4:$B$16</c:f>
              <c:numCache>
                <c:formatCode>#,##0.00</c:formatCode>
                <c:ptCount val="13"/>
                <c:pt idx="1">
                  <c:v>64571.971123258874</c:v>
                </c:pt>
                <c:pt idx="2">
                  <c:v>67412.994797434891</c:v>
                </c:pt>
                <c:pt idx="3">
                  <c:v>69031.732632611413</c:v>
                </c:pt>
                <c:pt idx="4">
                  <c:v>70620.423069197393</c:v>
                </c:pt>
                <c:pt idx="5">
                  <c:v>71846.818657960423</c:v>
                </c:pt>
                <c:pt idx="6">
                  <c:v>72809.563689884541</c:v>
                </c:pt>
                <c:pt idx="7">
                  <c:v>73669.620697104736</c:v>
                </c:pt>
                <c:pt idx="8">
                  <c:v>74705.170281761355</c:v>
                </c:pt>
                <c:pt idx="9">
                  <c:v>75781.705556010245</c:v>
                </c:pt>
                <c:pt idx="10">
                  <c:v>76834.243880355498</c:v>
                </c:pt>
                <c:pt idx="11">
                  <c:v>77799.087953659444</c:v>
                </c:pt>
                <c:pt idx="12">
                  <c:v>78843.096957953123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9E-460C-93E1-38C59FCB3731}"/>
            </c:ext>
          </c:extLst>
        </c:ser>
        <c:ser>
          <c:idx val="1"/>
          <c:order val="1"/>
          <c:tx>
            <c:strRef>
              <c:f>Graph!$C$3</c:f>
              <c:strCache>
                <c:ptCount val="1"/>
                <c:pt idx="0">
                  <c:v>2016 Net Energy</c:v>
                </c:pt>
              </c:strCache>
            </c:strRef>
          </c:tx>
          <c:spPr>
            <a:ln w="22225" cap="rnd">
              <a:solidFill>
                <a:srgbClr val="F73507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Graph!$C$4:$C$16</c:f>
              <c:numCache>
                <c:formatCode>#,##0.00</c:formatCode>
                <c:ptCount val="13"/>
                <c:pt idx="1">
                  <c:v>64571.971123258874</c:v>
                </c:pt>
                <c:pt idx="2">
                  <c:v>67317.748586099347</c:v>
                </c:pt>
                <c:pt idx="3">
                  <c:v>68932.90335495623</c:v>
                </c:pt>
                <c:pt idx="4">
                  <c:v>70518.781344123767</c:v>
                </c:pt>
                <c:pt idx="5">
                  <c:v>71742.391488287016</c:v>
                </c:pt>
                <c:pt idx="6">
                  <c:v>72702.312648523293</c:v>
                </c:pt>
                <c:pt idx="7">
                  <c:v>73559.51878123697</c:v>
                </c:pt>
                <c:pt idx="8">
                  <c:v>74592.185295718722</c:v>
                </c:pt>
                <c:pt idx="9">
                  <c:v>75665.876965450763</c:v>
                </c:pt>
                <c:pt idx="10">
                  <c:v>76715.516641071925</c:v>
                </c:pt>
                <c:pt idx="11">
                  <c:v>77677.43713997303</c:v>
                </c:pt>
                <c:pt idx="12">
                  <c:v>78718.456101387215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9E-460C-93E1-38C59FCB3731}"/>
            </c:ext>
          </c:extLst>
        </c:ser>
        <c:ser>
          <c:idx val="2"/>
          <c:order val="2"/>
          <c:tx>
            <c:strRef>
              <c:f>Graph!$D$3</c:f>
              <c:strCache>
                <c:ptCount val="1"/>
                <c:pt idx="0">
                  <c:v>2015 Gross Energy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Graph!$D$4:$D$16</c:f>
              <c:numCache>
                <c:formatCode>#,##0.00</c:formatCode>
                <c:ptCount val="13"/>
                <c:pt idx="0">
                  <c:v>65112.694000000003</c:v>
                </c:pt>
                <c:pt idx="1">
                  <c:v>67057.504530692109</c:v>
                </c:pt>
                <c:pt idx="2">
                  <c:v>68040.196413444442</c:v>
                </c:pt>
                <c:pt idx="3">
                  <c:v>69094.035658967972</c:v>
                </c:pt>
                <c:pt idx="4">
                  <c:v>70147.576204336947</c:v>
                </c:pt>
                <c:pt idx="5">
                  <c:v>71398.064419209855</c:v>
                </c:pt>
                <c:pt idx="6">
                  <c:v>72600.443243163609</c:v>
                </c:pt>
                <c:pt idx="7">
                  <c:v>73577.621360088597</c:v>
                </c:pt>
                <c:pt idx="8">
                  <c:v>74475.823666730212</c:v>
                </c:pt>
                <c:pt idx="9">
                  <c:v>75443.020356382331</c:v>
                </c:pt>
                <c:pt idx="10">
                  <c:v>76435.638028898335</c:v>
                </c:pt>
                <c:pt idx="11">
                  <c:v>77426.265437598413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89E-460C-93E1-38C59FCB3731}"/>
            </c:ext>
          </c:extLst>
        </c:ser>
        <c:ser>
          <c:idx val="3"/>
          <c:order val="3"/>
          <c:tx>
            <c:strRef>
              <c:f>Graph!$E$3</c:f>
              <c:strCache>
                <c:ptCount val="1"/>
                <c:pt idx="0">
                  <c:v>2015 Net Energy</c:v>
                </c:pt>
              </c:strCache>
            </c:strRef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Graph!$E$4:$E$16</c:f>
              <c:numCache>
                <c:formatCode>#,##0.00</c:formatCode>
                <c:ptCount val="13"/>
                <c:pt idx="0">
                  <c:v>65112.694000000003</c:v>
                </c:pt>
                <c:pt idx="1">
                  <c:v>66772.127490692117</c:v>
                </c:pt>
                <c:pt idx="2">
                  <c:v>67618.791533444441</c:v>
                </c:pt>
                <c:pt idx="3">
                  <c:v>68543.552218967976</c:v>
                </c:pt>
                <c:pt idx="4">
                  <c:v>69471.334924336945</c:v>
                </c:pt>
                <c:pt idx="5">
                  <c:v>70598.160899209848</c:v>
                </c:pt>
                <c:pt idx="6">
                  <c:v>71683.311963163607</c:v>
                </c:pt>
                <c:pt idx="7">
                  <c:v>72553.813120088613</c:v>
                </c:pt>
                <c:pt idx="8">
                  <c:v>73350.663266730218</c:v>
                </c:pt>
                <c:pt idx="9">
                  <c:v>74220.979796382322</c:v>
                </c:pt>
                <c:pt idx="10">
                  <c:v>75120.021388898342</c:v>
                </c:pt>
                <c:pt idx="11">
                  <c:v>76056.843357598424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89E-460C-93E1-38C59FCB3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042184"/>
        <c:axId val="241042576"/>
      </c:scatterChart>
      <c:valAx>
        <c:axId val="241042184"/>
        <c:scaling>
          <c:orientation val="minMax"/>
          <c:max val="2026"/>
          <c:min val="2014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042576"/>
        <c:crosses val="autoZero"/>
        <c:crossBetween val="midCat"/>
        <c:majorUnit val="1"/>
      </c:valAx>
      <c:valAx>
        <c:axId val="241042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042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62748851805952"/>
          <c:y val="0.89592231374051889"/>
          <c:w val="0.81540015623395878"/>
          <c:h val="9.551231159853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LRZ10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for graphs'!$BD$3</c:f>
              <c:strCache>
                <c:ptCount val="1"/>
                <c:pt idx="0">
                  <c:v>Summer NCP without EE/DR/DG adjustment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'Data for graphs'!$BC$4:$BC$15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graphs'!$BD$4:$BD$15</c:f>
              <c:numCache>
                <c:formatCode>_(* #,##0.00_);_(* \(#,##0.00\);_(* "-"??_);_(@_)</c:formatCode>
                <c:ptCount val="12"/>
                <c:pt idx="0">
                  <c:v>4754.79</c:v>
                </c:pt>
                <c:pt idx="1">
                  <c:v>4765.0427167856196</c:v>
                </c:pt>
                <c:pt idx="2">
                  <c:v>4873.6586200355023</c:v>
                </c:pt>
                <c:pt idx="3">
                  <c:v>4942.5146841607511</c:v>
                </c:pt>
                <c:pt idx="4">
                  <c:v>5029.6194196810266</c:v>
                </c:pt>
                <c:pt idx="5">
                  <c:v>5118.2239436907666</c:v>
                </c:pt>
                <c:pt idx="6">
                  <c:v>5213.0664063036447</c:v>
                </c:pt>
                <c:pt idx="7">
                  <c:v>5302.0571519485356</c:v>
                </c:pt>
                <c:pt idx="8">
                  <c:v>5383.3710553564224</c:v>
                </c:pt>
                <c:pt idx="9">
                  <c:v>5464.8151591304841</c:v>
                </c:pt>
                <c:pt idx="10">
                  <c:v>5549.9333455428941</c:v>
                </c:pt>
                <c:pt idx="11">
                  <c:v>5637.0584588298643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DCB-4BE7-B3F4-3C761504FEF9}"/>
            </c:ext>
          </c:extLst>
        </c:ser>
        <c:ser>
          <c:idx val="1"/>
          <c:order val="1"/>
          <c:tx>
            <c:strRef>
              <c:f>'Data for graphs'!$BE$3</c:f>
              <c:strCache>
                <c:ptCount val="1"/>
                <c:pt idx="0">
                  <c:v>Summer NCP with EE/DR/DG adjustment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'Data for graphs'!$BC$4:$BC$15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graphs'!$BE$4:$BE$15</c:f>
              <c:numCache>
                <c:formatCode>_(* #,##0.00_);_(* \(#,##0.00\);_(* "-"??_);_(@_)</c:formatCode>
                <c:ptCount val="12"/>
                <c:pt idx="0">
                  <c:v>4754.79</c:v>
                </c:pt>
                <c:pt idx="1">
                  <c:v>4765.0427167856196</c:v>
                </c:pt>
                <c:pt idx="2">
                  <c:v>4873.6586200355023</c:v>
                </c:pt>
                <c:pt idx="3">
                  <c:v>4942.5146841607511</c:v>
                </c:pt>
                <c:pt idx="4">
                  <c:v>5029.6194196810266</c:v>
                </c:pt>
                <c:pt idx="5">
                  <c:v>5118.2239436907666</c:v>
                </c:pt>
                <c:pt idx="6">
                  <c:v>5213.0664063036447</c:v>
                </c:pt>
                <c:pt idx="7">
                  <c:v>5302.0571519485356</c:v>
                </c:pt>
                <c:pt idx="8">
                  <c:v>5383.3710553564224</c:v>
                </c:pt>
                <c:pt idx="9">
                  <c:v>5464.8151591304841</c:v>
                </c:pt>
                <c:pt idx="10">
                  <c:v>5549.9333455428941</c:v>
                </c:pt>
                <c:pt idx="11">
                  <c:v>5637.0584588298643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DCB-4BE7-B3F4-3C761504FEF9}"/>
            </c:ext>
          </c:extLst>
        </c:ser>
        <c:ser>
          <c:idx val="2"/>
          <c:order val="2"/>
          <c:tx>
            <c:strRef>
              <c:f>'Data for graphs'!$BF$3</c:f>
              <c:strCache>
                <c:ptCount val="1"/>
                <c:pt idx="0">
                  <c:v>Winter NCP without EE/DR/DG adjustment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'Data for graphs'!$BC$4:$BC$15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graphs'!$BF$4:$BF$15</c:f>
              <c:numCache>
                <c:formatCode>_(* #,##0.00_);_(* \(#,##0.00\);_(* "-"??_);_(@_)</c:formatCode>
                <c:ptCount val="12"/>
                <c:pt idx="0">
                  <c:v>4200.3827500000007</c:v>
                </c:pt>
                <c:pt idx="1">
                  <c:v>4090.3020839219862</c:v>
                </c:pt>
                <c:pt idx="2">
                  <c:v>4183.5377340128116</c:v>
                </c:pt>
                <c:pt idx="3">
                  <c:v>4242.6436265140574</c:v>
                </c:pt>
                <c:pt idx="4">
                  <c:v>4317.4141380066376</c:v>
                </c:pt>
                <c:pt idx="5">
                  <c:v>4393.4720646072274</c:v>
                </c:pt>
                <c:pt idx="6">
                  <c:v>4474.8846238489705</c:v>
                </c:pt>
                <c:pt idx="7">
                  <c:v>4551.2740822432943</c:v>
                </c:pt>
                <c:pt idx="8">
                  <c:v>4621.0737563132625</c:v>
                </c:pt>
                <c:pt idx="9">
                  <c:v>4690.9851940883518</c:v>
                </c:pt>
                <c:pt idx="10">
                  <c:v>4764.0504562392862</c:v>
                </c:pt>
                <c:pt idx="11">
                  <c:v>4838.8384599615338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CB-4BE7-B3F4-3C761504FEF9}"/>
            </c:ext>
          </c:extLst>
        </c:ser>
        <c:ser>
          <c:idx val="3"/>
          <c:order val="3"/>
          <c:tx>
            <c:strRef>
              <c:f>'Data for graphs'!$BG$3</c:f>
              <c:strCache>
                <c:ptCount val="1"/>
                <c:pt idx="0">
                  <c:v>Winter NCP with EE/DR/DG adjustment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'Data for graphs'!$BC$4:$BC$15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graphs'!$BG$4:$BG$15</c:f>
              <c:numCache>
                <c:formatCode>_(* #,##0.00_);_(* \(#,##0.00\);_(* "-"??_);_(@_)</c:formatCode>
                <c:ptCount val="12"/>
                <c:pt idx="0">
                  <c:v>4200.3827500000007</c:v>
                </c:pt>
                <c:pt idx="1">
                  <c:v>4090.3020839219862</c:v>
                </c:pt>
                <c:pt idx="2">
                  <c:v>4183.5377340128116</c:v>
                </c:pt>
                <c:pt idx="3">
                  <c:v>4242.6436265140574</c:v>
                </c:pt>
                <c:pt idx="4">
                  <c:v>4317.4141380066376</c:v>
                </c:pt>
                <c:pt idx="5">
                  <c:v>4393.4720646072274</c:v>
                </c:pt>
                <c:pt idx="6">
                  <c:v>4474.8846238489705</c:v>
                </c:pt>
                <c:pt idx="7">
                  <c:v>4551.2740822432943</c:v>
                </c:pt>
                <c:pt idx="8">
                  <c:v>4621.0737563132625</c:v>
                </c:pt>
                <c:pt idx="9">
                  <c:v>4690.9851940883518</c:v>
                </c:pt>
                <c:pt idx="10">
                  <c:v>4764.0504562392862</c:v>
                </c:pt>
                <c:pt idx="11">
                  <c:v>4838.8384599615338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DCB-4BE7-B3F4-3C761504F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555376"/>
        <c:axId val="109555768"/>
      </c:lineChart>
      <c:catAx>
        <c:axId val="10955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09555768"/>
        <c:crosses val="autoZero"/>
        <c:auto val="1"/>
        <c:lblAlgn val="ctr"/>
        <c:lblOffset val="100"/>
        <c:noMultiLvlLbl val="0"/>
      </c:catAx>
      <c:valAx>
        <c:axId val="109555768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0955537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4734625228924741"/>
          <c:y val="0.88001092055503827"/>
          <c:w val="0.73171944014288859"/>
          <c:h val="0.104168807697538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Graph!$B$1</c:f>
          <c:strCache>
            <c:ptCount val="1"/>
            <c:pt idx="0">
              <c:v>MISO System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25068817617311"/>
          <c:y val="0.13483185161697894"/>
          <c:w val="0.78541785466310143"/>
          <c:h val="0.66507834983674097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Graph!$B$3</c:f>
              <c:strCache>
                <c:ptCount val="1"/>
                <c:pt idx="0">
                  <c:v>2016 Gross Energy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Graph!$B$4:$B$16</c:f>
              <c:numCache>
                <c:formatCode>#,##0.00</c:formatCode>
                <c:ptCount val="13"/>
                <c:pt idx="1">
                  <c:v>667821.95429182611</c:v>
                </c:pt>
                <c:pt idx="2">
                  <c:v>687201.68672285147</c:v>
                </c:pt>
                <c:pt idx="3">
                  <c:v>700280.52572018211</c:v>
                </c:pt>
                <c:pt idx="4">
                  <c:v>712548.6798979498</c:v>
                </c:pt>
                <c:pt idx="5">
                  <c:v>722753.89247110439</c:v>
                </c:pt>
                <c:pt idx="6">
                  <c:v>731732.62591873843</c:v>
                </c:pt>
                <c:pt idx="7">
                  <c:v>739215.04385476618</c:v>
                </c:pt>
                <c:pt idx="8">
                  <c:v>747377.35197067272</c:v>
                </c:pt>
                <c:pt idx="9">
                  <c:v>755977.26866792946</c:v>
                </c:pt>
                <c:pt idx="10">
                  <c:v>765249.98504588997</c:v>
                </c:pt>
                <c:pt idx="11">
                  <c:v>774009.79466048535</c:v>
                </c:pt>
                <c:pt idx="12">
                  <c:v>783121.30009005638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22-440D-BE38-27FFB75E7DA7}"/>
            </c:ext>
          </c:extLst>
        </c:ser>
        <c:ser>
          <c:idx val="1"/>
          <c:order val="1"/>
          <c:tx>
            <c:strRef>
              <c:f>Graph!$C$3</c:f>
              <c:strCache>
                <c:ptCount val="1"/>
                <c:pt idx="0">
                  <c:v>2016 Net Energy</c:v>
                </c:pt>
              </c:strCache>
            </c:strRef>
          </c:tx>
          <c:spPr>
            <a:ln w="22225" cap="rnd">
              <a:solidFill>
                <a:srgbClr val="F73507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Graph!$C$4:$C$16</c:f>
              <c:numCache>
                <c:formatCode>#,##0.00</c:formatCode>
                <c:ptCount val="13"/>
                <c:pt idx="1">
                  <c:v>667821.95429182611</c:v>
                </c:pt>
                <c:pt idx="2">
                  <c:v>685934.69828983885</c:v>
                </c:pt>
                <c:pt idx="3">
                  <c:v>698376.73012151371</c:v>
                </c:pt>
                <c:pt idx="4">
                  <c:v>709985.78137683542</c:v>
                </c:pt>
                <c:pt idx="5">
                  <c:v>719504.93335603795</c:v>
                </c:pt>
                <c:pt idx="6">
                  <c:v>727768.30162512267</c:v>
                </c:pt>
                <c:pt idx="7">
                  <c:v>734504.01878828206</c:v>
                </c:pt>
                <c:pt idx="8">
                  <c:v>741898.14662364253</c:v>
                </c:pt>
                <c:pt idx="9">
                  <c:v>749700.45699514169</c:v>
                </c:pt>
                <c:pt idx="10">
                  <c:v>758145.7048696233</c:v>
                </c:pt>
                <c:pt idx="11">
                  <c:v>766047.99889882165</c:v>
                </c:pt>
                <c:pt idx="12">
                  <c:v>774269.84751313424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22-440D-BE38-27FFB75E7DA7}"/>
            </c:ext>
          </c:extLst>
        </c:ser>
        <c:ser>
          <c:idx val="2"/>
          <c:order val="2"/>
          <c:tx>
            <c:strRef>
              <c:f>Graph!$D$3</c:f>
              <c:strCache>
                <c:ptCount val="1"/>
                <c:pt idx="0">
                  <c:v>2015 Gross Energy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Graph!$D$4:$D$16</c:f>
              <c:numCache>
                <c:formatCode>#,##0.00</c:formatCode>
                <c:ptCount val="13"/>
                <c:pt idx="0">
                  <c:v>677830.02500000014</c:v>
                </c:pt>
                <c:pt idx="1">
                  <c:v>686981.88983153505</c:v>
                </c:pt>
                <c:pt idx="2">
                  <c:v>696189.47971317149</c:v>
                </c:pt>
                <c:pt idx="3">
                  <c:v>705639.78138420603</c:v>
                </c:pt>
                <c:pt idx="4">
                  <c:v>714932.43036558817</c:v>
                </c:pt>
                <c:pt idx="5">
                  <c:v>725717.99708877807</c:v>
                </c:pt>
                <c:pt idx="6">
                  <c:v>737243.20204790158</c:v>
                </c:pt>
                <c:pt idx="7">
                  <c:v>746965.38094103162</c:v>
                </c:pt>
                <c:pt idx="8">
                  <c:v>755728.38165472099</c:v>
                </c:pt>
                <c:pt idx="9">
                  <c:v>765013.72976996086</c:v>
                </c:pt>
                <c:pt idx="10">
                  <c:v>774639.00251786527</c:v>
                </c:pt>
                <c:pt idx="11">
                  <c:v>784341.48063405987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622-440D-BE38-27FFB75E7DA7}"/>
            </c:ext>
          </c:extLst>
        </c:ser>
        <c:ser>
          <c:idx val="3"/>
          <c:order val="3"/>
          <c:tx>
            <c:strRef>
              <c:f>Graph!$E$3</c:f>
              <c:strCache>
                <c:ptCount val="1"/>
                <c:pt idx="0">
                  <c:v>2015 Net Energy</c:v>
                </c:pt>
              </c:strCache>
            </c:strRef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Graph!$E$4:$E$16</c:f>
              <c:numCache>
                <c:formatCode>#,##0.00</c:formatCode>
                <c:ptCount val="13"/>
                <c:pt idx="0">
                  <c:v>677830.02500000014</c:v>
                </c:pt>
                <c:pt idx="1">
                  <c:v>684662.46597223519</c:v>
                </c:pt>
                <c:pt idx="2">
                  <c:v>692375.79117037146</c:v>
                </c:pt>
                <c:pt idx="3">
                  <c:v>700303.63090850611</c:v>
                </c:pt>
                <c:pt idx="4">
                  <c:v>708036.10586888832</c:v>
                </c:pt>
                <c:pt idx="5">
                  <c:v>717217.19316607807</c:v>
                </c:pt>
                <c:pt idx="6">
                  <c:v>727108.67144700163</c:v>
                </c:pt>
                <c:pt idx="7">
                  <c:v>735181.33216143167</c:v>
                </c:pt>
                <c:pt idx="8">
                  <c:v>742264.47054692078</c:v>
                </c:pt>
                <c:pt idx="9">
                  <c:v>749839.53005756089</c:v>
                </c:pt>
                <c:pt idx="10">
                  <c:v>757718.3429561652</c:v>
                </c:pt>
                <c:pt idx="11">
                  <c:v>765797.50366875983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622-440D-BE38-27FFB75E7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36704"/>
        <c:axId val="109556552"/>
      </c:scatterChart>
      <c:valAx>
        <c:axId val="241736704"/>
        <c:scaling>
          <c:orientation val="minMax"/>
          <c:max val="2026"/>
          <c:min val="2014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56552"/>
        <c:crosses val="autoZero"/>
        <c:crossBetween val="midCat"/>
        <c:majorUnit val="1"/>
      </c:valAx>
      <c:valAx>
        <c:axId val="1095565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736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62748851805952"/>
          <c:y val="0.89592231374051889"/>
          <c:w val="0.81540015623395878"/>
          <c:h val="9.551231159853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MISO System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for graphs'!$BJ$3</c:f>
              <c:strCache>
                <c:ptCount val="1"/>
                <c:pt idx="0">
                  <c:v>Summer CP without EE/DR/DG adjustment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'Data for graphs'!$BI$4:$BI$15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graphs'!$BJ$4:$BJ$15</c:f>
              <c:numCache>
                <c:formatCode>_(* #,##0_);_(* \(#,##0\);_(* "-"??_);_(@_)</c:formatCode>
                <c:ptCount val="12"/>
                <c:pt idx="0">
                  <c:v>119608.59162500002</c:v>
                </c:pt>
                <c:pt idx="1">
                  <c:v>123475.41540424229</c:v>
                </c:pt>
                <c:pt idx="2">
                  <c:v>125801.19023021644</c:v>
                </c:pt>
                <c:pt idx="3">
                  <c:v>128001.30192071588</c:v>
                </c:pt>
                <c:pt idx="4">
                  <c:v>129835.88876970545</c:v>
                </c:pt>
                <c:pt idx="5">
                  <c:v>131438.23570947503</c:v>
                </c:pt>
                <c:pt idx="6">
                  <c:v>132768.16798750678</c:v>
                </c:pt>
                <c:pt idx="7">
                  <c:v>134223.79923805792</c:v>
                </c:pt>
                <c:pt idx="8">
                  <c:v>135755.95703447241</c:v>
                </c:pt>
                <c:pt idx="9">
                  <c:v>137413.9375852407</c:v>
                </c:pt>
                <c:pt idx="10">
                  <c:v>138982.92225741103</c:v>
                </c:pt>
                <c:pt idx="11">
                  <c:v>140610.00041282544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0F-4CF7-AC69-4EC340DECDF6}"/>
            </c:ext>
          </c:extLst>
        </c:ser>
        <c:ser>
          <c:idx val="1"/>
          <c:order val="1"/>
          <c:tx>
            <c:strRef>
              <c:f>'Data for graphs'!$BK$3</c:f>
              <c:strCache>
                <c:ptCount val="1"/>
                <c:pt idx="0">
                  <c:v>Summer CP with EE/DR/DG adjustment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'Data for graphs'!$BI$4:$BI$15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graphs'!$BK$4:$BK$15</c:f>
              <c:numCache>
                <c:formatCode>_(* #,##0_);_(* \(#,##0\);_(* "-"??_);_(@_)</c:formatCode>
                <c:ptCount val="12"/>
                <c:pt idx="0">
                  <c:v>119608.59162500002</c:v>
                </c:pt>
                <c:pt idx="1">
                  <c:v>117553.24890424228</c:v>
                </c:pt>
                <c:pt idx="2">
                  <c:v>119554.32083021644</c:v>
                </c:pt>
                <c:pt idx="3">
                  <c:v>121448.99902071588</c:v>
                </c:pt>
                <c:pt idx="4">
                  <c:v>122972.23726970545</c:v>
                </c:pt>
                <c:pt idx="5">
                  <c:v>124252.10570947503</c:v>
                </c:pt>
                <c:pt idx="6">
                  <c:v>125242.53758750678</c:v>
                </c:pt>
                <c:pt idx="7">
                  <c:v>126376.02583805792</c:v>
                </c:pt>
                <c:pt idx="8">
                  <c:v>127579.73803447241</c:v>
                </c:pt>
                <c:pt idx="9">
                  <c:v>128902.25918524069</c:v>
                </c:pt>
                <c:pt idx="10">
                  <c:v>130129.87455741104</c:v>
                </c:pt>
                <c:pt idx="11">
                  <c:v>131407.40641282542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00F-4CF7-AC69-4EC340DECDF6}"/>
            </c:ext>
          </c:extLst>
        </c:ser>
        <c:ser>
          <c:idx val="2"/>
          <c:order val="2"/>
          <c:tx>
            <c:strRef>
              <c:f>'Data for graphs'!$BL$3</c:f>
              <c:strCache>
                <c:ptCount val="1"/>
                <c:pt idx="0">
                  <c:v>Winter CP without EE/DR/DG adjustment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'Data for graphs'!$BI$4:$BI$15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graphs'!$BL$4:$BL$15</c:f>
              <c:numCache>
                <c:formatCode>_(* #,##0_);_(* \(#,##0\);_(* "-"??_);_(@_)</c:formatCode>
                <c:ptCount val="12"/>
                <c:pt idx="0">
                  <c:v>106099.83607500001</c:v>
                </c:pt>
                <c:pt idx="1">
                  <c:v>102864.09526111383</c:v>
                </c:pt>
                <c:pt idx="2">
                  <c:v>104822.03989593715</c:v>
                </c:pt>
                <c:pt idx="3">
                  <c:v>106647.73177791398</c:v>
                </c:pt>
                <c:pt idx="4">
                  <c:v>108172.7486177972</c:v>
                </c:pt>
                <c:pt idx="5">
                  <c:v>109520.66153772461</c:v>
                </c:pt>
                <c:pt idx="6">
                  <c:v>110650.18241488557</c:v>
                </c:pt>
                <c:pt idx="7">
                  <c:v>111876.76874587881</c:v>
                </c:pt>
                <c:pt idx="8">
                  <c:v>113168.67955215175</c:v>
                </c:pt>
                <c:pt idx="9">
                  <c:v>114558.42573766611</c:v>
                </c:pt>
                <c:pt idx="10">
                  <c:v>115873.43443849537</c:v>
                </c:pt>
                <c:pt idx="11">
                  <c:v>117240.85537280036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00F-4CF7-AC69-4EC340DECDF6}"/>
            </c:ext>
          </c:extLst>
        </c:ser>
        <c:ser>
          <c:idx val="3"/>
          <c:order val="3"/>
          <c:tx>
            <c:strRef>
              <c:f>'Data for graphs'!$BM$3</c:f>
              <c:strCache>
                <c:ptCount val="1"/>
                <c:pt idx="0">
                  <c:v>Winter CP with EE/DR/DG adjustment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'Data for graphs'!$BI$4:$BI$15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'Data for graphs'!$BM$4:$BM$15</c:f>
              <c:numCache>
                <c:formatCode>_(* #,##0_);_(* \(#,##0\);_(* "-"??_);_(@_)</c:formatCode>
                <c:ptCount val="12"/>
                <c:pt idx="0">
                  <c:v>106099.83607500001</c:v>
                </c:pt>
                <c:pt idx="1">
                  <c:v>96941.928761113828</c:v>
                </c:pt>
                <c:pt idx="2">
                  <c:v>98575.170495937156</c:v>
                </c:pt>
                <c:pt idx="3">
                  <c:v>100095.42887791399</c:v>
                </c:pt>
                <c:pt idx="4">
                  <c:v>101309.09711779721</c:v>
                </c:pt>
                <c:pt idx="5">
                  <c:v>102334.5315377246</c:v>
                </c:pt>
                <c:pt idx="6">
                  <c:v>103124.55201488557</c:v>
                </c:pt>
                <c:pt idx="7">
                  <c:v>104028.99534587881</c:v>
                </c:pt>
                <c:pt idx="8">
                  <c:v>104992.46055215175</c:v>
                </c:pt>
                <c:pt idx="9">
                  <c:v>106046.74733766611</c:v>
                </c:pt>
                <c:pt idx="10">
                  <c:v>107020.38673849538</c:v>
                </c:pt>
                <c:pt idx="11">
                  <c:v>108038.26137280036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00F-4CF7-AC69-4EC340DEC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556160"/>
        <c:axId val="251631784"/>
      </c:lineChart>
      <c:catAx>
        <c:axId val="10955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51631784"/>
        <c:crosses val="autoZero"/>
        <c:auto val="1"/>
        <c:lblAlgn val="ctr"/>
        <c:lblOffset val="100"/>
        <c:noMultiLvlLbl val="0"/>
      </c:catAx>
      <c:valAx>
        <c:axId val="25163178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0955616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5871083265348659"/>
          <c:y val="0.90797736008041507"/>
          <c:w val="0.70605560605222062"/>
          <c:h val="7.9889676010057309E-2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Graph!$B$1</c:f>
          <c:strCache>
            <c:ptCount val="1"/>
            <c:pt idx="0">
              <c:v>LRZ3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25068817617311"/>
          <c:y val="0.13483185161697894"/>
          <c:w val="0.78541785466310143"/>
          <c:h val="0.66507834983674097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Graph!$B$3</c:f>
              <c:strCache>
                <c:ptCount val="1"/>
                <c:pt idx="0">
                  <c:v>2016 Gross Energy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Graph!$B$4:$B$16</c:f>
              <c:numCache>
                <c:formatCode>#,##0.00</c:formatCode>
                <c:ptCount val="13"/>
                <c:pt idx="1">
                  <c:v>47073.655272690827</c:v>
                </c:pt>
                <c:pt idx="2">
                  <c:v>48002.866452602313</c:v>
                </c:pt>
                <c:pt idx="3">
                  <c:v>48625.612524481243</c:v>
                </c:pt>
                <c:pt idx="4">
                  <c:v>49390.541985096592</c:v>
                </c:pt>
                <c:pt idx="5">
                  <c:v>50325.584059126624</c:v>
                </c:pt>
                <c:pt idx="6">
                  <c:v>51244.265385168634</c:v>
                </c:pt>
                <c:pt idx="7">
                  <c:v>52036.219900390184</c:v>
                </c:pt>
                <c:pt idx="8">
                  <c:v>52838.131380515224</c:v>
                </c:pt>
                <c:pt idx="9">
                  <c:v>53682.087163692195</c:v>
                </c:pt>
                <c:pt idx="10">
                  <c:v>54553.487030645621</c:v>
                </c:pt>
                <c:pt idx="11">
                  <c:v>55458.123236846623</c:v>
                </c:pt>
                <c:pt idx="12">
                  <c:v>56398.182793268992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D0-4E38-A412-BD91B7A8719E}"/>
            </c:ext>
          </c:extLst>
        </c:ser>
        <c:ser>
          <c:idx val="1"/>
          <c:order val="1"/>
          <c:tx>
            <c:strRef>
              <c:f>Graph!$C$3</c:f>
              <c:strCache>
                <c:ptCount val="1"/>
                <c:pt idx="0">
                  <c:v>2016 Net Energy</c:v>
                </c:pt>
              </c:strCache>
            </c:strRef>
          </c:tx>
          <c:spPr>
            <a:ln w="22225" cap="rnd">
              <a:solidFill>
                <a:srgbClr val="F73507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Graph!$C$4:$C$16</c:f>
              <c:numCache>
                <c:formatCode>#,##0.00</c:formatCode>
                <c:ptCount val="13"/>
                <c:pt idx="1">
                  <c:v>47073.655272690827</c:v>
                </c:pt>
                <c:pt idx="2">
                  <c:v>47763.227735388806</c:v>
                </c:pt>
                <c:pt idx="3">
                  <c:v>48204.213522246129</c:v>
                </c:pt>
                <c:pt idx="4">
                  <c:v>48785.613292172275</c:v>
                </c:pt>
                <c:pt idx="5">
                  <c:v>49535.652020648726</c:v>
                </c:pt>
                <c:pt idx="6">
                  <c:v>50267.603428344519</c:v>
                </c:pt>
                <c:pt idx="7">
                  <c:v>50871.191197498534</c:v>
                </c:pt>
                <c:pt idx="8">
                  <c:v>51482.818650486835</c:v>
                </c:pt>
                <c:pt idx="9">
                  <c:v>52133.262643450449</c:v>
                </c:pt>
                <c:pt idx="10">
                  <c:v>52808.194231988586</c:v>
                </c:pt>
                <c:pt idx="11">
                  <c:v>53512.999779090685</c:v>
                </c:pt>
                <c:pt idx="12">
                  <c:v>54248.960686374456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DD0-4E38-A412-BD91B7A8719E}"/>
            </c:ext>
          </c:extLst>
        </c:ser>
        <c:ser>
          <c:idx val="2"/>
          <c:order val="2"/>
          <c:tx>
            <c:strRef>
              <c:f>Graph!$D$3</c:f>
              <c:strCache>
                <c:ptCount val="1"/>
                <c:pt idx="0">
                  <c:v>2015 Gross Energy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Graph!$D$4:$D$16</c:f>
              <c:numCache>
                <c:formatCode>#,##0.00</c:formatCode>
                <c:ptCount val="13"/>
                <c:pt idx="0">
                  <c:v>47437.275999999998</c:v>
                </c:pt>
                <c:pt idx="1">
                  <c:v>47431.706697033849</c:v>
                </c:pt>
                <c:pt idx="2">
                  <c:v>48085.562971289175</c:v>
                </c:pt>
                <c:pt idx="3">
                  <c:v>48749.296267290549</c:v>
                </c:pt>
                <c:pt idx="4">
                  <c:v>49612.967900836004</c:v>
                </c:pt>
                <c:pt idx="5">
                  <c:v>50426.311517888142</c:v>
                </c:pt>
                <c:pt idx="6">
                  <c:v>51258.426942988321</c:v>
                </c:pt>
                <c:pt idx="7">
                  <c:v>52042.194666781463</c:v>
                </c:pt>
                <c:pt idx="8">
                  <c:v>52870.662499642531</c:v>
                </c:pt>
                <c:pt idx="9">
                  <c:v>53670.747517168274</c:v>
                </c:pt>
                <c:pt idx="10">
                  <c:v>54472.811183821599</c:v>
                </c:pt>
                <c:pt idx="11">
                  <c:v>55274.120240603719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DD0-4E38-A412-BD91B7A8719E}"/>
            </c:ext>
          </c:extLst>
        </c:ser>
        <c:ser>
          <c:idx val="3"/>
          <c:order val="3"/>
          <c:tx>
            <c:strRef>
              <c:f>Graph!$E$3</c:f>
              <c:strCache>
                <c:ptCount val="1"/>
                <c:pt idx="0">
                  <c:v>2015 Net Energy</c:v>
                </c:pt>
              </c:strCache>
            </c:strRef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Graph!$E$4:$E$16</c:f>
              <c:numCache>
                <c:formatCode>#,##0.00</c:formatCode>
                <c:ptCount val="13"/>
                <c:pt idx="0">
                  <c:v>47437.275999999998</c:v>
                </c:pt>
                <c:pt idx="1">
                  <c:v>47140.166197433849</c:v>
                </c:pt>
                <c:pt idx="2">
                  <c:v>47557.88965088917</c:v>
                </c:pt>
                <c:pt idx="3">
                  <c:v>47981.906448390553</c:v>
                </c:pt>
                <c:pt idx="4">
                  <c:v>48602.460611035996</c:v>
                </c:pt>
                <c:pt idx="5">
                  <c:v>49168.96120218814</c:v>
                </c:pt>
                <c:pt idx="6">
                  <c:v>49751.551201788323</c:v>
                </c:pt>
                <c:pt idx="7">
                  <c:v>50282.848780581466</c:v>
                </c:pt>
                <c:pt idx="8">
                  <c:v>50854.52278324253</c:v>
                </c:pt>
                <c:pt idx="9">
                  <c:v>51393.91795866828</c:v>
                </c:pt>
                <c:pt idx="10">
                  <c:v>51930.801723921599</c:v>
                </c:pt>
                <c:pt idx="11">
                  <c:v>52467.560651203719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DD0-4E38-A412-BD91B7A87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043360"/>
        <c:axId val="241043752"/>
      </c:scatterChart>
      <c:valAx>
        <c:axId val="241043360"/>
        <c:scaling>
          <c:orientation val="minMax"/>
          <c:max val="2026"/>
          <c:min val="2014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043752"/>
        <c:crosses val="autoZero"/>
        <c:crossBetween val="midCat"/>
        <c:majorUnit val="1"/>
      </c:valAx>
      <c:valAx>
        <c:axId val="2410437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043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62748851805952"/>
          <c:y val="0.89592231374051889"/>
          <c:w val="0.81540015623395878"/>
          <c:h val="9.551231159853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Graph!$B$1</c:f>
          <c:strCache>
            <c:ptCount val="1"/>
            <c:pt idx="0">
              <c:v>LRZ4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25068817617311"/>
          <c:y val="0.13483185161697894"/>
          <c:w val="0.78541785466310143"/>
          <c:h val="0.66507834983674097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Graph!$B$3</c:f>
              <c:strCache>
                <c:ptCount val="1"/>
                <c:pt idx="0">
                  <c:v>2016 Gross Energy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Graph!$B$4:$B$16</c:f>
              <c:numCache>
                <c:formatCode>#,##0.00</c:formatCode>
                <c:ptCount val="13"/>
                <c:pt idx="1">
                  <c:v>49243.139959933374</c:v>
                </c:pt>
                <c:pt idx="2">
                  <c:v>51128.371062237733</c:v>
                </c:pt>
                <c:pt idx="3">
                  <c:v>51600.855171617884</c:v>
                </c:pt>
                <c:pt idx="4">
                  <c:v>51943.286209710117</c:v>
                </c:pt>
                <c:pt idx="5">
                  <c:v>52408.86789860791</c:v>
                </c:pt>
                <c:pt idx="6">
                  <c:v>52839.248724619501</c:v>
                </c:pt>
                <c:pt idx="7">
                  <c:v>53121.760343430789</c:v>
                </c:pt>
                <c:pt idx="8">
                  <c:v>53383.911659637037</c:v>
                </c:pt>
                <c:pt idx="9">
                  <c:v>53655.144460909301</c:v>
                </c:pt>
                <c:pt idx="10">
                  <c:v>53988.57329577535</c:v>
                </c:pt>
                <c:pt idx="11">
                  <c:v>54296.801784385003</c:v>
                </c:pt>
                <c:pt idx="12">
                  <c:v>54643.996688936561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4D7-40E0-A37B-0414F83A110B}"/>
            </c:ext>
          </c:extLst>
        </c:ser>
        <c:ser>
          <c:idx val="1"/>
          <c:order val="1"/>
          <c:tx>
            <c:strRef>
              <c:f>Graph!$C$3</c:f>
              <c:strCache>
                <c:ptCount val="1"/>
                <c:pt idx="0">
                  <c:v>2016 Net Energy</c:v>
                </c:pt>
              </c:strCache>
            </c:strRef>
          </c:tx>
          <c:spPr>
            <a:ln w="22225" cap="rnd">
              <a:solidFill>
                <a:srgbClr val="F73507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Graph!$C$4:$C$16</c:f>
              <c:numCache>
                <c:formatCode>#,##0.00</c:formatCode>
                <c:ptCount val="13"/>
                <c:pt idx="1">
                  <c:v>49243.139959933374</c:v>
                </c:pt>
                <c:pt idx="2">
                  <c:v>50970.461293658358</c:v>
                </c:pt>
                <c:pt idx="3">
                  <c:v>51349.744683121695</c:v>
                </c:pt>
                <c:pt idx="4">
                  <c:v>51596.483937859215</c:v>
                </c:pt>
                <c:pt idx="5">
                  <c:v>51964.071367743942</c:v>
                </c:pt>
                <c:pt idx="6">
                  <c:v>52294.193815920597</c:v>
                </c:pt>
                <c:pt idx="7">
                  <c:v>52474.301204987671</c:v>
                </c:pt>
                <c:pt idx="8">
                  <c:v>52631.957843859833</c:v>
                </c:pt>
                <c:pt idx="9">
                  <c:v>52796.567163371619</c:v>
                </c:pt>
                <c:pt idx="10">
                  <c:v>53021.201093343567</c:v>
                </c:pt>
                <c:pt idx="11">
                  <c:v>53218.450468313335</c:v>
                </c:pt>
                <c:pt idx="12">
                  <c:v>53452.552371346137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4D7-40E0-A37B-0414F83A110B}"/>
            </c:ext>
          </c:extLst>
        </c:ser>
        <c:ser>
          <c:idx val="2"/>
          <c:order val="2"/>
          <c:tx>
            <c:strRef>
              <c:f>Graph!$D$3</c:f>
              <c:strCache>
                <c:ptCount val="1"/>
                <c:pt idx="0">
                  <c:v>2015 Gross Energy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Graph!$D$4:$D$16</c:f>
              <c:numCache>
                <c:formatCode>#,##0.00</c:formatCode>
                <c:ptCount val="13"/>
                <c:pt idx="0">
                  <c:v>50332.302000000003</c:v>
                </c:pt>
                <c:pt idx="1">
                  <c:v>51069.137820012424</c:v>
                </c:pt>
                <c:pt idx="2">
                  <c:v>51501.058735898492</c:v>
                </c:pt>
                <c:pt idx="3">
                  <c:v>51819.865212560013</c:v>
                </c:pt>
                <c:pt idx="4">
                  <c:v>52122.608364827851</c:v>
                </c:pt>
                <c:pt idx="5">
                  <c:v>52564.696152278564</c:v>
                </c:pt>
                <c:pt idx="6">
                  <c:v>52989.422559465042</c:v>
                </c:pt>
                <c:pt idx="7">
                  <c:v>53313.968376503908</c:v>
                </c:pt>
                <c:pt idx="8">
                  <c:v>53602.329009667017</c:v>
                </c:pt>
                <c:pt idx="9">
                  <c:v>53855.451427450505</c:v>
                </c:pt>
                <c:pt idx="10">
                  <c:v>54157.464512562176</c:v>
                </c:pt>
                <c:pt idx="11">
                  <c:v>54473.319752861644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4D7-40E0-A37B-0414F83A110B}"/>
            </c:ext>
          </c:extLst>
        </c:ser>
        <c:ser>
          <c:idx val="3"/>
          <c:order val="3"/>
          <c:tx>
            <c:strRef>
              <c:f>Graph!$E$3</c:f>
              <c:strCache>
                <c:ptCount val="1"/>
                <c:pt idx="0">
                  <c:v>2015 Net Energy</c:v>
                </c:pt>
              </c:strCache>
            </c:strRef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Graph!$E$4:$E$16</c:f>
              <c:numCache>
                <c:formatCode>#,##0.00</c:formatCode>
                <c:ptCount val="13"/>
                <c:pt idx="0">
                  <c:v>50332.302000000003</c:v>
                </c:pt>
                <c:pt idx="1">
                  <c:v>50777.317465312422</c:v>
                </c:pt>
                <c:pt idx="2">
                  <c:v>51016.906478498495</c:v>
                </c:pt>
                <c:pt idx="3">
                  <c:v>51142.843738060015</c:v>
                </c:pt>
                <c:pt idx="4">
                  <c:v>51252.878654327847</c:v>
                </c:pt>
                <c:pt idx="5">
                  <c:v>51501.391466478563</c:v>
                </c:pt>
                <c:pt idx="6">
                  <c:v>51733.524776465048</c:v>
                </c:pt>
                <c:pt idx="7">
                  <c:v>51865.71417050391</c:v>
                </c:pt>
                <c:pt idx="8">
                  <c:v>51962.20452226702</c:v>
                </c:pt>
                <c:pt idx="9">
                  <c:v>52023.993973050499</c:v>
                </c:pt>
                <c:pt idx="10">
                  <c:v>52134.528035462172</c:v>
                </c:pt>
                <c:pt idx="11">
                  <c:v>52279.81047406164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4D7-40E0-A37B-0414F83A1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044536"/>
        <c:axId val="241044928"/>
      </c:scatterChart>
      <c:valAx>
        <c:axId val="241044536"/>
        <c:scaling>
          <c:orientation val="minMax"/>
          <c:max val="2026"/>
          <c:min val="2014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044928"/>
        <c:crosses val="autoZero"/>
        <c:crossBetween val="midCat"/>
        <c:majorUnit val="1"/>
      </c:valAx>
      <c:valAx>
        <c:axId val="2410449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0445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62748851805952"/>
          <c:y val="0.89592231374051889"/>
          <c:w val="0.81540015623395878"/>
          <c:h val="9.551231159853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Graph!$B$1</c:f>
          <c:strCache>
            <c:ptCount val="1"/>
            <c:pt idx="0">
              <c:v>LRZ5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25068817617311"/>
          <c:y val="0.13483185161697894"/>
          <c:w val="0.78541785466310143"/>
          <c:h val="0.66507834983674097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Graph!$B$3</c:f>
              <c:strCache>
                <c:ptCount val="1"/>
                <c:pt idx="0">
                  <c:v>2016 Gross Energy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Graph!$B$4:$B$16</c:f>
              <c:numCache>
                <c:formatCode>#,##0.00</c:formatCode>
                <c:ptCount val="13"/>
                <c:pt idx="1">
                  <c:v>41937.701313887927</c:v>
                </c:pt>
                <c:pt idx="2">
                  <c:v>44164.375373521674</c:v>
                </c:pt>
                <c:pt idx="3">
                  <c:v>44801.007706645629</c:v>
                </c:pt>
                <c:pt idx="4">
                  <c:v>45441.522769243595</c:v>
                </c:pt>
                <c:pt idx="5">
                  <c:v>46013.45670761379</c:v>
                </c:pt>
                <c:pt idx="6">
                  <c:v>46609.292225129429</c:v>
                </c:pt>
                <c:pt idx="7">
                  <c:v>47141.75144017124</c:v>
                </c:pt>
                <c:pt idx="8">
                  <c:v>47694.030271606112</c:v>
                </c:pt>
                <c:pt idx="9">
                  <c:v>48296.328200373493</c:v>
                </c:pt>
                <c:pt idx="10">
                  <c:v>48936.056947484445</c:v>
                </c:pt>
                <c:pt idx="11">
                  <c:v>49548.98579338019</c:v>
                </c:pt>
                <c:pt idx="12">
                  <c:v>50122.153056686599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1C-4F12-958F-964D15D6F414}"/>
            </c:ext>
          </c:extLst>
        </c:ser>
        <c:ser>
          <c:idx val="1"/>
          <c:order val="1"/>
          <c:tx>
            <c:strRef>
              <c:f>Graph!$C$3</c:f>
              <c:strCache>
                <c:ptCount val="1"/>
                <c:pt idx="0">
                  <c:v>2016 Net Energy</c:v>
                </c:pt>
              </c:strCache>
            </c:strRef>
          </c:tx>
          <c:spPr>
            <a:ln w="22225" cap="rnd">
              <a:solidFill>
                <a:srgbClr val="F73507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Graph!$C$4:$C$16</c:f>
              <c:numCache>
                <c:formatCode>#,##0.00</c:formatCode>
                <c:ptCount val="13"/>
                <c:pt idx="1">
                  <c:v>41937.701313887927</c:v>
                </c:pt>
                <c:pt idx="2">
                  <c:v>44083.707231461507</c:v>
                </c:pt>
                <c:pt idx="3">
                  <c:v>44650.044211838911</c:v>
                </c:pt>
                <c:pt idx="4">
                  <c:v>45218.502544295225</c:v>
                </c:pt>
                <c:pt idx="5">
                  <c:v>45716.741335245155</c:v>
                </c:pt>
                <c:pt idx="6">
                  <c:v>46237.285325708574</c:v>
                </c:pt>
                <c:pt idx="7">
                  <c:v>46692.96593194754</c:v>
                </c:pt>
                <c:pt idx="8">
                  <c:v>47167.05474059291</c:v>
                </c:pt>
                <c:pt idx="9">
                  <c:v>47689.675564820158</c:v>
                </c:pt>
                <c:pt idx="10">
                  <c:v>48248.182323876194</c:v>
                </c:pt>
                <c:pt idx="11">
                  <c:v>48778.350603849227</c:v>
                </c:pt>
                <c:pt idx="12">
                  <c:v>49267.258659129453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21C-4F12-958F-964D15D6F414}"/>
            </c:ext>
          </c:extLst>
        </c:ser>
        <c:ser>
          <c:idx val="2"/>
          <c:order val="2"/>
          <c:tx>
            <c:strRef>
              <c:f>Graph!$D$3</c:f>
              <c:strCache>
                <c:ptCount val="1"/>
                <c:pt idx="0">
                  <c:v>2015 Gross Energy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Graph!$D$4:$D$16</c:f>
              <c:numCache>
                <c:formatCode>#,##0.00</c:formatCode>
                <c:ptCount val="13"/>
                <c:pt idx="0">
                  <c:v>43298.144999999997</c:v>
                </c:pt>
                <c:pt idx="1">
                  <c:v>44176.25373335011</c:v>
                </c:pt>
                <c:pt idx="2">
                  <c:v>44815.312316516392</c:v>
                </c:pt>
                <c:pt idx="3">
                  <c:v>45244.501248347413</c:v>
                </c:pt>
                <c:pt idx="4">
                  <c:v>45609.78796390097</c:v>
                </c:pt>
                <c:pt idx="5">
                  <c:v>46044.383351672179</c:v>
                </c:pt>
                <c:pt idx="6">
                  <c:v>46604.201982586106</c:v>
                </c:pt>
                <c:pt idx="7">
                  <c:v>47117.060681168659</c:v>
                </c:pt>
                <c:pt idx="8">
                  <c:v>47621.247255571368</c:v>
                </c:pt>
                <c:pt idx="9">
                  <c:v>48090.785588396109</c:v>
                </c:pt>
                <c:pt idx="10">
                  <c:v>48533.229237895663</c:v>
                </c:pt>
                <c:pt idx="11">
                  <c:v>48879.505846138985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21C-4F12-958F-964D15D6F414}"/>
            </c:ext>
          </c:extLst>
        </c:ser>
        <c:ser>
          <c:idx val="3"/>
          <c:order val="3"/>
          <c:tx>
            <c:strRef>
              <c:f>Graph!$E$3</c:f>
              <c:strCache>
                <c:ptCount val="1"/>
                <c:pt idx="0">
                  <c:v>2015 Net Energy</c:v>
                </c:pt>
              </c:strCache>
            </c:strRef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Graph!$E$4:$E$16</c:f>
              <c:numCache>
                <c:formatCode>#,##0.00</c:formatCode>
                <c:ptCount val="13"/>
                <c:pt idx="0">
                  <c:v>43298.144999999997</c:v>
                </c:pt>
                <c:pt idx="1">
                  <c:v>43920.165994850111</c:v>
                </c:pt>
                <c:pt idx="2">
                  <c:v>44358.323806516397</c:v>
                </c:pt>
                <c:pt idx="3">
                  <c:v>44588.098424347416</c:v>
                </c:pt>
                <c:pt idx="4">
                  <c:v>44754.562257400976</c:v>
                </c:pt>
                <c:pt idx="5">
                  <c:v>44990.271732672176</c:v>
                </c:pt>
                <c:pt idx="6">
                  <c:v>45353.610096086115</c:v>
                </c:pt>
                <c:pt idx="7">
                  <c:v>45671.94455816866</c:v>
                </c:pt>
                <c:pt idx="8">
                  <c:v>45982.977798571366</c:v>
                </c:pt>
                <c:pt idx="9">
                  <c:v>46260.805133896116</c:v>
                </c:pt>
                <c:pt idx="10">
                  <c:v>46512.479033895666</c:v>
                </c:pt>
                <c:pt idx="11">
                  <c:v>46694.331382138989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21C-4F12-958F-964D15D6F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33176"/>
        <c:axId val="241733568"/>
      </c:scatterChart>
      <c:valAx>
        <c:axId val="241733176"/>
        <c:scaling>
          <c:orientation val="minMax"/>
          <c:max val="2026"/>
          <c:min val="2014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733568"/>
        <c:crosses val="autoZero"/>
        <c:crossBetween val="midCat"/>
        <c:majorUnit val="1"/>
      </c:valAx>
      <c:valAx>
        <c:axId val="2417335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733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62748851805952"/>
          <c:y val="0.89592231374051889"/>
          <c:w val="0.81540015623395878"/>
          <c:h val="9.551231159853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Graph!$B$1</c:f>
          <c:strCache>
            <c:ptCount val="1"/>
            <c:pt idx="0">
              <c:v>LRZ6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25068817617311"/>
          <c:y val="0.13483185161697894"/>
          <c:w val="0.78541785466310143"/>
          <c:h val="0.66507834983674097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Graph!$B$3</c:f>
              <c:strCache>
                <c:ptCount val="1"/>
                <c:pt idx="0">
                  <c:v>2016 Gross Energy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Graph!$B$4:$B$16</c:f>
              <c:numCache>
                <c:formatCode>#,##0.00</c:formatCode>
                <c:ptCount val="13"/>
                <c:pt idx="1">
                  <c:v>98265.901127324381</c:v>
                </c:pt>
                <c:pt idx="2">
                  <c:v>102187.08509507957</c:v>
                </c:pt>
                <c:pt idx="3">
                  <c:v>103760.21549635862</c:v>
                </c:pt>
                <c:pt idx="4">
                  <c:v>105309.00835784939</c:v>
                </c:pt>
                <c:pt idx="5">
                  <c:v>106919.586903289</c:v>
                </c:pt>
                <c:pt idx="6">
                  <c:v>108465.11516112569</c:v>
                </c:pt>
                <c:pt idx="7">
                  <c:v>109965.80467534492</c:v>
                </c:pt>
                <c:pt idx="8">
                  <c:v>111356.72352856321</c:v>
                </c:pt>
                <c:pt idx="9">
                  <c:v>112701.36284826453</c:v>
                </c:pt>
                <c:pt idx="10">
                  <c:v>114057.23708099598</c:v>
                </c:pt>
                <c:pt idx="11">
                  <c:v>115407.87421763825</c:v>
                </c:pt>
                <c:pt idx="12">
                  <c:v>116779.59577124522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34D-4518-89DD-BCF92E86A864}"/>
            </c:ext>
          </c:extLst>
        </c:ser>
        <c:ser>
          <c:idx val="1"/>
          <c:order val="1"/>
          <c:tx>
            <c:strRef>
              <c:f>Graph!$C$3</c:f>
              <c:strCache>
                <c:ptCount val="1"/>
                <c:pt idx="0">
                  <c:v>2016 Net Energy</c:v>
                </c:pt>
              </c:strCache>
            </c:strRef>
          </c:tx>
          <c:spPr>
            <a:ln w="22225" cap="rnd">
              <a:solidFill>
                <a:srgbClr val="F73507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Graph!$C$4:$C$16</c:f>
              <c:numCache>
                <c:formatCode>#,##0.00</c:formatCode>
                <c:ptCount val="13"/>
                <c:pt idx="1">
                  <c:v>98265.901127324381</c:v>
                </c:pt>
                <c:pt idx="2">
                  <c:v>102070.68301808342</c:v>
                </c:pt>
                <c:pt idx="3">
                  <c:v>103581.20997152085</c:v>
                </c:pt>
                <c:pt idx="4">
                  <c:v>105063.07010202878</c:v>
                </c:pt>
                <c:pt idx="5">
                  <c:v>106602.16513513715</c:v>
                </c:pt>
                <c:pt idx="6">
                  <c:v>108071.27757128174</c:v>
                </c:pt>
                <c:pt idx="7">
                  <c:v>109490.894502457</c:v>
                </c:pt>
                <c:pt idx="8">
                  <c:v>110796.15289828171</c:v>
                </c:pt>
                <c:pt idx="9">
                  <c:v>112049.84547801704</c:v>
                </c:pt>
                <c:pt idx="10">
                  <c:v>113309.63082101481</c:v>
                </c:pt>
                <c:pt idx="11">
                  <c:v>114559.13759915899</c:v>
                </c:pt>
                <c:pt idx="12">
                  <c:v>115824.30049849085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34D-4518-89DD-BCF92E86A864}"/>
            </c:ext>
          </c:extLst>
        </c:ser>
        <c:ser>
          <c:idx val="2"/>
          <c:order val="2"/>
          <c:tx>
            <c:strRef>
              <c:f>Graph!$D$3</c:f>
              <c:strCache>
                <c:ptCount val="1"/>
                <c:pt idx="0">
                  <c:v>2015 Gross Energy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Graph!$D$4:$D$16</c:f>
              <c:numCache>
                <c:formatCode>#,##0.00</c:formatCode>
                <c:ptCount val="13"/>
                <c:pt idx="0">
                  <c:v>101810.806</c:v>
                </c:pt>
                <c:pt idx="1">
                  <c:v>102049.01435388956</c:v>
                </c:pt>
                <c:pt idx="2">
                  <c:v>103337.01896237714</c:v>
                </c:pt>
                <c:pt idx="3">
                  <c:v>104481.13814971263</c:v>
                </c:pt>
                <c:pt idx="4">
                  <c:v>105764.01835134623</c:v>
                </c:pt>
                <c:pt idx="5">
                  <c:v>107269.64703881486</c:v>
                </c:pt>
                <c:pt idx="6">
                  <c:v>108825.95679693621</c:v>
                </c:pt>
                <c:pt idx="7">
                  <c:v>110211.00160663271</c:v>
                </c:pt>
                <c:pt idx="8">
                  <c:v>111427.14703110034</c:v>
                </c:pt>
                <c:pt idx="9">
                  <c:v>112642.76056175226</c:v>
                </c:pt>
                <c:pt idx="10">
                  <c:v>113870.13192617217</c:v>
                </c:pt>
                <c:pt idx="11">
                  <c:v>115113.70399163268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34D-4518-89DD-BCF92E86A864}"/>
            </c:ext>
          </c:extLst>
        </c:ser>
        <c:ser>
          <c:idx val="3"/>
          <c:order val="3"/>
          <c:tx>
            <c:strRef>
              <c:f>Graph!$E$3</c:f>
              <c:strCache>
                <c:ptCount val="1"/>
                <c:pt idx="0">
                  <c:v>2015 Net Energy</c:v>
                </c:pt>
              </c:strCache>
            </c:strRef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Graph!$E$4:$E$16</c:f>
              <c:numCache>
                <c:formatCode>#,##0.00</c:formatCode>
                <c:ptCount val="13"/>
                <c:pt idx="0">
                  <c:v>101810.806</c:v>
                </c:pt>
                <c:pt idx="1">
                  <c:v>101723.88949008957</c:v>
                </c:pt>
                <c:pt idx="2">
                  <c:v>102781.93011317714</c:v>
                </c:pt>
                <c:pt idx="3">
                  <c:v>103689.50675791262</c:v>
                </c:pt>
                <c:pt idx="4">
                  <c:v>104728.75638774622</c:v>
                </c:pt>
                <c:pt idx="5">
                  <c:v>105982.74836321485</c:v>
                </c:pt>
                <c:pt idx="6">
                  <c:v>107282.46042573622</c:v>
                </c:pt>
                <c:pt idx="7">
                  <c:v>108405.3341284327</c:v>
                </c:pt>
                <c:pt idx="8">
                  <c:v>109352.96551950033</c:v>
                </c:pt>
                <c:pt idx="9">
                  <c:v>110293.72952015226</c:v>
                </c:pt>
                <c:pt idx="10">
                  <c:v>111238.53603797217</c:v>
                </c:pt>
                <c:pt idx="11">
                  <c:v>112213.91885843268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34D-4518-89DD-BCF92E86A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34352"/>
        <c:axId val="241734744"/>
      </c:scatterChart>
      <c:valAx>
        <c:axId val="241734352"/>
        <c:scaling>
          <c:orientation val="minMax"/>
          <c:max val="2026"/>
          <c:min val="2014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734744"/>
        <c:crosses val="autoZero"/>
        <c:crossBetween val="midCat"/>
        <c:majorUnit val="1"/>
      </c:valAx>
      <c:valAx>
        <c:axId val="2417347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734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62748851805952"/>
          <c:y val="0.89592231374051889"/>
          <c:w val="0.81540015623395878"/>
          <c:h val="9.551231159853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Graph!$B$1</c:f>
          <c:strCache>
            <c:ptCount val="1"/>
            <c:pt idx="0">
              <c:v>LRZ7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25068817617311"/>
          <c:y val="0.13483185161697894"/>
          <c:w val="0.78541785466310143"/>
          <c:h val="0.66507834983674097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Graph!$B$3</c:f>
              <c:strCache>
                <c:ptCount val="1"/>
                <c:pt idx="0">
                  <c:v>2016 Gross Energy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Graph!$B$4:$B$16</c:f>
              <c:numCache>
                <c:formatCode>#,##0.00</c:formatCode>
                <c:ptCount val="13"/>
                <c:pt idx="1">
                  <c:v>99885.402695433193</c:v>
                </c:pt>
                <c:pt idx="2">
                  <c:v>104058.78970021816</c:v>
                </c:pt>
                <c:pt idx="3">
                  <c:v>105498.79511440641</c:v>
                </c:pt>
                <c:pt idx="4">
                  <c:v>107522.86321854309</c:v>
                </c:pt>
                <c:pt idx="5">
                  <c:v>109076.12198363306</c:v>
                </c:pt>
                <c:pt idx="6">
                  <c:v>110025.06174209435</c:v>
                </c:pt>
                <c:pt idx="7">
                  <c:v>110502.57401872487</c:v>
                </c:pt>
                <c:pt idx="8">
                  <c:v>111260.26936948781</c:v>
                </c:pt>
                <c:pt idx="9">
                  <c:v>112039.5605022919</c:v>
                </c:pt>
                <c:pt idx="10">
                  <c:v>113163.88388748439</c:v>
                </c:pt>
                <c:pt idx="11">
                  <c:v>114213.7097726286</c:v>
                </c:pt>
                <c:pt idx="12">
                  <c:v>115185.70121947446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49-4E3C-9F6F-3C289AFD7FD1}"/>
            </c:ext>
          </c:extLst>
        </c:ser>
        <c:ser>
          <c:idx val="1"/>
          <c:order val="1"/>
          <c:tx>
            <c:strRef>
              <c:f>Graph!$C$3</c:f>
              <c:strCache>
                <c:ptCount val="1"/>
                <c:pt idx="0">
                  <c:v>2016 Net Energy</c:v>
                </c:pt>
              </c:strCache>
            </c:strRef>
          </c:tx>
          <c:spPr>
            <a:ln w="22225" cap="rnd">
              <a:solidFill>
                <a:srgbClr val="F73507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Graph!$C$4:$C$16</c:f>
              <c:numCache>
                <c:formatCode>#,##0.00</c:formatCode>
                <c:ptCount val="13"/>
                <c:pt idx="1">
                  <c:v>99885.402695433193</c:v>
                </c:pt>
                <c:pt idx="2">
                  <c:v>103760.89896349094</c:v>
                </c:pt>
                <c:pt idx="3">
                  <c:v>105089.01093271741</c:v>
                </c:pt>
                <c:pt idx="4">
                  <c:v>106997.73565843605</c:v>
                </c:pt>
                <c:pt idx="5">
                  <c:v>108431.53688503134</c:v>
                </c:pt>
                <c:pt idx="6">
                  <c:v>109256.6516020757</c:v>
                </c:pt>
                <c:pt idx="7">
                  <c:v>109606.21935488393</c:v>
                </c:pt>
                <c:pt idx="8">
                  <c:v>110231.68357829841</c:v>
                </c:pt>
                <c:pt idx="9">
                  <c:v>110874.43143305018</c:v>
                </c:pt>
                <c:pt idx="10">
                  <c:v>111857.73013943412</c:v>
                </c:pt>
                <c:pt idx="11">
                  <c:v>112761.94136950835</c:v>
                </c:pt>
                <c:pt idx="12">
                  <c:v>113583.52274313537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49-4E3C-9F6F-3C289AFD7FD1}"/>
            </c:ext>
          </c:extLst>
        </c:ser>
        <c:ser>
          <c:idx val="2"/>
          <c:order val="2"/>
          <c:tx>
            <c:strRef>
              <c:f>Graph!$D$3</c:f>
              <c:strCache>
                <c:ptCount val="1"/>
                <c:pt idx="0">
                  <c:v>2015 Gross Energy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Graph!$D$4:$D$16</c:f>
              <c:numCache>
                <c:formatCode>#,##0.00</c:formatCode>
                <c:ptCount val="13"/>
                <c:pt idx="0">
                  <c:v>100152.488</c:v>
                </c:pt>
                <c:pt idx="1">
                  <c:v>102860.41053429742</c:v>
                </c:pt>
                <c:pt idx="2">
                  <c:v>103716.54227733986</c:v>
                </c:pt>
                <c:pt idx="3">
                  <c:v>105012.09099159497</c:v>
                </c:pt>
                <c:pt idx="4">
                  <c:v>105594.8453974736</c:v>
                </c:pt>
                <c:pt idx="5">
                  <c:v>106389.90261960561</c:v>
                </c:pt>
                <c:pt idx="6">
                  <c:v>107890.09059922623</c:v>
                </c:pt>
                <c:pt idx="7">
                  <c:v>108893.5153416575</c:v>
                </c:pt>
                <c:pt idx="8">
                  <c:v>109337.76202517452</c:v>
                </c:pt>
                <c:pt idx="9">
                  <c:v>110193.11091158268</c:v>
                </c:pt>
                <c:pt idx="10">
                  <c:v>111199.70104260901</c:v>
                </c:pt>
                <c:pt idx="11">
                  <c:v>112274.16067617598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149-4E3C-9F6F-3C289AFD7FD1}"/>
            </c:ext>
          </c:extLst>
        </c:ser>
        <c:ser>
          <c:idx val="3"/>
          <c:order val="3"/>
          <c:tx>
            <c:strRef>
              <c:f>Graph!$E$3</c:f>
              <c:strCache>
                <c:ptCount val="1"/>
                <c:pt idx="0">
                  <c:v>2015 Net Energy</c:v>
                </c:pt>
              </c:strCache>
            </c:strRef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Graph!$E$4:$E$16</c:f>
              <c:numCache>
                <c:formatCode>#,##0.00</c:formatCode>
                <c:ptCount val="13"/>
                <c:pt idx="0">
                  <c:v>100152.488</c:v>
                </c:pt>
                <c:pt idx="1">
                  <c:v>102386.61479109743</c:v>
                </c:pt>
                <c:pt idx="2">
                  <c:v>103005.29888473985</c:v>
                </c:pt>
                <c:pt idx="3">
                  <c:v>104060.33097719497</c:v>
                </c:pt>
                <c:pt idx="4">
                  <c:v>104398.05569167361</c:v>
                </c:pt>
                <c:pt idx="5">
                  <c:v>104942.54716200561</c:v>
                </c:pt>
                <c:pt idx="6">
                  <c:v>106190.15105662624</c:v>
                </c:pt>
                <c:pt idx="7">
                  <c:v>106938.27260025749</c:v>
                </c:pt>
                <c:pt idx="8">
                  <c:v>107124.23750157452</c:v>
                </c:pt>
                <c:pt idx="9">
                  <c:v>107718.54082918268</c:v>
                </c:pt>
                <c:pt idx="10">
                  <c:v>108460.20611820901</c:v>
                </c:pt>
                <c:pt idx="11">
                  <c:v>109295.14447237598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149-4E3C-9F6F-3C289AFD7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35528"/>
        <c:axId val="241735920"/>
      </c:scatterChart>
      <c:valAx>
        <c:axId val="241735528"/>
        <c:scaling>
          <c:orientation val="minMax"/>
          <c:max val="2026"/>
          <c:min val="2014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735920"/>
        <c:crosses val="autoZero"/>
        <c:crossBetween val="midCat"/>
        <c:majorUnit val="1"/>
      </c:valAx>
      <c:valAx>
        <c:axId val="2417359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7355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62748851805952"/>
          <c:y val="0.89592231374051889"/>
          <c:w val="0.81540015623395878"/>
          <c:h val="9.551231159853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Graph!$B$1</c:f>
          <c:strCache>
            <c:ptCount val="1"/>
            <c:pt idx="0">
              <c:v>LRZ8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25068817617311"/>
          <c:y val="0.13483185161697894"/>
          <c:w val="0.78541785466310143"/>
          <c:h val="0.66507834983674097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Graph!$B$3</c:f>
              <c:strCache>
                <c:ptCount val="1"/>
                <c:pt idx="0">
                  <c:v>2016 Gross Energy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Graph!$B$4:$B$16</c:f>
              <c:numCache>
                <c:formatCode>#,##0.00</c:formatCode>
                <c:ptCount val="13"/>
                <c:pt idx="1">
                  <c:v>36631.449612299926</c:v>
                </c:pt>
                <c:pt idx="2">
                  <c:v>38822.469107590368</c:v>
                </c:pt>
                <c:pt idx="3">
                  <c:v>39888.971663291319</c:v>
                </c:pt>
                <c:pt idx="4">
                  <c:v>40693.300972111196</c:v>
                </c:pt>
                <c:pt idx="5">
                  <c:v>41189.382873313341</c:v>
                </c:pt>
                <c:pt idx="6">
                  <c:v>41486.158451232739</c:v>
                </c:pt>
                <c:pt idx="7">
                  <c:v>41739.66842900643</c:v>
                </c:pt>
                <c:pt idx="8">
                  <c:v>42068.985546899945</c:v>
                </c:pt>
                <c:pt idx="9">
                  <c:v>42487.992063691105</c:v>
                </c:pt>
                <c:pt idx="10">
                  <c:v>42945.978947609205</c:v>
                </c:pt>
                <c:pt idx="11">
                  <c:v>43419.11670255832</c:v>
                </c:pt>
                <c:pt idx="12">
                  <c:v>43912.726908540644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960-4BA8-8546-1BBD1E1AE4A8}"/>
            </c:ext>
          </c:extLst>
        </c:ser>
        <c:ser>
          <c:idx val="1"/>
          <c:order val="1"/>
          <c:tx>
            <c:strRef>
              <c:f>Graph!$C$3</c:f>
              <c:strCache>
                <c:ptCount val="1"/>
                <c:pt idx="0">
                  <c:v>2016 Net Energy</c:v>
                </c:pt>
              </c:strCache>
            </c:strRef>
          </c:tx>
          <c:spPr>
            <a:ln w="22225" cap="rnd">
              <a:solidFill>
                <a:srgbClr val="F73507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Graph!$C$4:$C$16</c:f>
              <c:numCache>
                <c:formatCode>#,##0.00</c:formatCode>
                <c:ptCount val="13"/>
                <c:pt idx="1">
                  <c:v>36631.449612299926</c:v>
                </c:pt>
                <c:pt idx="2">
                  <c:v>38780.491597435328</c:v>
                </c:pt>
                <c:pt idx="3">
                  <c:v>39843.101469015841</c:v>
                </c:pt>
                <c:pt idx="4">
                  <c:v>40643.569723818808</c:v>
                </c:pt>
                <c:pt idx="5">
                  <c:v>41135.652052964455</c:v>
                </c:pt>
                <c:pt idx="6">
                  <c:v>41428.34952891514</c:v>
                </c:pt>
                <c:pt idx="7">
                  <c:v>41677.610165883772</c:v>
                </c:pt>
                <c:pt idx="8">
                  <c:v>42002.51761106815</c:v>
                </c:pt>
                <c:pt idx="9">
                  <c:v>42416.947579086722</c:v>
                </c:pt>
                <c:pt idx="10">
                  <c:v>42870.187766089111</c:v>
                </c:pt>
                <c:pt idx="11">
                  <c:v>43338.409766672637</c:v>
                </c:pt>
                <c:pt idx="12">
                  <c:v>43826.938432919145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960-4BA8-8546-1BBD1E1AE4A8}"/>
            </c:ext>
          </c:extLst>
        </c:ser>
        <c:ser>
          <c:idx val="2"/>
          <c:order val="2"/>
          <c:tx>
            <c:strRef>
              <c:f>Graph!$D$3</c:f>
              <c:strCache>
                <c:ptCount val="1"/>
                <c:pt idx="0">
                  <c:v>2015 Gross Energy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Graph!$D$4:$D$16</c:f>
              <c:numCache>
                <c:formatCode>#,##0.00</c:formatCode>
                <c:ptCount val="13"/>
                <c:pt idx="0">
                  <c:v>37159.745000000003</c:v>
                </c:pt>
                <c:pt idx="1">
                  <c:v>37949.168010136869</c:v>
                </c:pt>
                <c:pt idx="2">
                  <c:v>38275.224615604537</c:v>
                </c:pt>
                <c:pt idx="3">
                  <c:v>38649.541849191839</c:v>
                </c:pt>
                <c:pt idx="4">
                  <c:v>39076.125046345842</c:v>
                </c:pt>
                <c:pt idx="5">
                  <c:v>39703.894114739785</c:v>
                </c:pt>
                <c:pt idx="6">
                  <c:v>40209.435468897871</c:v>
                </c:pt>
                <c:pt idx="7">
                  <c:v>40519.672027499349</c:v>
                </c:pt>
                <c:pt idx="8">
                  <c:v>40805.396089811882</c:v>
                </c:pt>
                <c:pt idx="9">
                  <c:v>41119.929478743419</c:v>
                </c:pt>
                <c:pt idx="10">
                  <c:v>41500.588400713277</c:v>
                </c:pt>
                <c:pt idx="11">
                  <c:v>41861.574691835143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960-4BA8-8546-1BBD1E1AE4A8}"/>
            </c:ext>
          </c:extLst>
        </c:ser>
        <c:ser>
          <c:idx val="3"/>
          <c:order val="3"/>
          <c:tx>
            <c:strRef>
              <c:f>Graph!$E$3</c:f>
              <c:strCache>
                <c:ptCount val="1"/>
                <c:pt idx="0">
                  <c:v>2015 Net Energy</c:v>
                </c:pt>
              </c:strCache>
            </c:strRef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Graph!$E$4:$E$16</c:f>
              <c:numCache>
                <c:formatCode>#,##0.00</c:formatCode>
                <c:ptCount val="13"/>
                <c:pt idx="0">
                  <c:v>37159.745000000003</c:v>
                </c:pt>
                <c:pt idx="1">
                  <c:v>37857.310278936871</c:v>
                </c:pt>
                <c:pt idx="2">
                  <c:v>38128.327402804534</c:v>
                </c:pt>
                <c:pt idx="3">
                  <c:v>38445.712025591842</c:v>
                </c:pt>
                <c:pt idx="4">
                  <c:v>38813.075126345837</c:v>
                </c:pt>
                <c:pt idx="5">
                  <c:v>39379.609712739781</c:v>
                </c:pt>
                <c:pt idx="6">
                  <c:v>39821.536245297866</c:v>
                </c:pt>
                <c:pt idx="7">
                  <c:v>40065.961165899345</c:v>
                </c:pt>
                <c:pt idx="8">
                  <c:v>40283.609045011886</c:v>
                </c:pt>
                <c:pt idx="9">
                  <c:v>40527.744900743419</c:v>
                </c:pt>
                <c:pt idx="10">
                  <c:v>40835.652167513283</c:v>
                </c:pt>
                <c:pt idx="11">
                  <c:v>41122.93969263514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960-4BA8-8546-1BBD1E1AE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971472"/>
        <c:axId val="242486872"/>
      </c:scatterChart>
      <c:valAx>
        <c:axId val="205971472"/>
        <c:scaling>
          <c:orientation val="minMax"/>
          <c:max val="2026"/>
          <c:min val="2014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486872"/>
        <c:crosses val="autoZero"/>
        <c:crossBetween val="midCat"/>
        <c:majorUnit val="1"/>
      </c:valAx>
      <c:valAx>
        <c:axId val="2424868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71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62748851805952"/>
          <c:y val="0.89592231374051889"/>
          <c:w val="0.81540015623395878"/>
          <c:h val="9.551231159853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Graph!$B$1</c:f>
          <c:strCache>
            <c:ptCount val="1"/>
            <c:pt idx="0">
              <c:v>LRZ9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25068817617311"/>
          <c:y val="0.13483185161697894"/>
          <c:w val="0.78541785466310143"/>
          <c:h val="0.66507834983674097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Graph!$B$3</c:f>
              <c:strCache>
                <c:ptCount val="1"/>
                <c:pt idx="0">
                  <c:v>2016 Gross Energy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Graph!$B$4:$B$16</c:f>
              <c:numCache>
                <c:formatCode>#,##0.00</c:formatCode>
                <c:ptCount val="13"/>
                <c:pt idx="1">
                  <c:v>111306.22444458515</c:v>
                </c:pt>
                <c:pt idx="2">
                  <c:v>106782.97331955192</c:v>
                </c:pt>
                <c:pt idx="3">
                  <c:v>110053.88554204696</c:v>
                </c:pt>
                <c:pt idx="4">
                  <c:v>112418.34417746091</c:v>
                </c:pt>
                <c:pt idx="5">
                  <c:v>113441.77210621796</c:v>
                </c:pt>
                <c:pt idx="6">
                  <c:v>114288.56040878895</c:v>
                </c:pt>
                <c:pt idx="7">
                  <c:v>114688.8335939823</c:v>
                </c:pt>
                <c:pt idx="8">
                  <c:v>115380.35395727353</c:v>
                </c:pt>
                <c:pt idx="9">
                  <c:v>116447.3642072826</c:v>
                </c:pt>
                <c:pt idx="10">
                  <c:v>117743.67168544674</c:v>
                </c:pt>
                <c:pt idx="11">
                  <c:v>118627.04020939473</c:v>
                </c:pt>
                <c:pt idx="12">
                  <c:v>119744.40039150705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E64-4D56-A1E6-53ED368B5AD0}"/>
            </c:ext>
          </c:extLst>
        </c:ser>
        <c:ser>
          <c:idx val="1"/>
          <c:order val="1"/>
          <c:tx>
            <c:strRef>
              <c:f>Graph!$C$3</c:f>
              <c:strCache>
                <c:ptCount val="1"/>
                <c:pt idx="0">
                  <c:v>2016 Net Energy</c:v>
                </c:pt>
              </c:strCache>
            </c:strRef>
          </c:tx>
          <c:spPr>
            <a:ln w="22225" cap="rnd">
              <a:solidFill>
                <a:srgbClr val="F73507"/>
              </a:solidFill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Graph!$C$4:$C$16</c:f>
              <c:numCache>
                <c:formatCode>#,##0.00</c:formatCode>
                <c:ptCount val="13"/>
                <c:pt idx="1">
                  <c:v>111306.22444458515</c:v>
                </c:pt>
                <c:pt idx="2">
                  <c:v>106746.82800175321</c:v>
                </c:pt>
                <c:pt idx="3">
                  <c:v>109988.29684204441</c:v>
                </c:pt>
                <c:pt idx="4">
                  <c:v>112320.4749250254</c:v>
                </c:pt>
                <c:pt idx="5">
                  <c:v>113305.88498263976</c:v>
                </c:pt>
                <c:pt idx="6">
                  <c:v>114108.87506021984</c:v>
                </c:pt>
                <c:pt idx="7">
                  <c:v>114459.53817744831</c:v>
                </c:pt>
                <c:pt idx="8">
                  <c:v>115097.05888864661</c:v>
                </c:pt>
                <c:pt idx="9">
                  <c:v>116104.49801058191</c:v>
                </c:pt>
                <c:pt idx="10">
                  <c:v>117335.52223326318</c:v>
                </c:pt>
                <c:pt idx="11">
                  <c:v>118147.70853883977</c:v>
                </c:pt>
                <c:pt idx="12">
                  <c:v>119188.04736903108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E64-4D56-A1E6-53ED368B5AD0}"/>
            </c:ext>
          </c:extLst>
        </c:ser>
        <c:ser>
          <c:idx val="2"/>
          <c:order val="2"/>
          <c:tx>
            <c:strRef>
              <c:f>Graph!$D$3</c:f>
              <c:strCache>
                <c:ptCount val="1"/>
                <c:pt idx="0">
                  <c:v>2015 Gross Energy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Graph!$D$4:$D$16</c:f>
              <c:numCache>
                <c:formatCode>#,##0.00</c:formatCode>
                <c:ptCount val="13"/>
                <c:pt idx="0">
                  <c:v>110904.567</c:v>
                </c:pt>
                <c:pt idx="1">
                  <c:v>111533.82649329389</c:v>
                </c:pt>
                <c:pt idx="2">
                  <c:v>113524.85176405085</c:v>
                </c:pt>
                <c:pt idx="3">
                  <c:v>115434.26878795211</c:v>
                </c:pt>
                <c:pt idx="4">
                  <c:v>117631.35907856748</c:v>
                </c:pt>
                <c:pt idx="5">
                  <c:v>120329.54400254473</c:v>
                </c:pt>
                <c:pt idx="6">
                  <c:v>122925.60632413426</c:v>
                </c:pt>
                <c:pt idx="7">
                  <c:v>125123.31024553838</c:v>
                </c:pt>
                <c:pt idx="8">
                  <c:v>127209.44853274847</c:v>
                </c:pt>
                <c:pt idx="9">
                  <c:v>129470.28338439435</c:v>
                </c:pt>
                <c:pt idx="10">
                  <c:v>131833.95625943074</c:v>
                </c:pt>
                <c:pt idx="11">
                  <c:v>134300.69264170888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E64-4D56-A1E6-53ED368B5AD0}"/>
            </c:ext>
          </c:extLst>
        </c:ser>
        <c:ser>
          <c:idx val="3"/>
          <c:order val="3"/>
          <c:tx>
            <c:strRef>
              <c:f>Graph!$E$3</c:f>
              <c:strCache>
                <c:ptCount val="1"/>
                <c:pt idx="0">
                  <c:v>2015 Net Energy</c:v>
                </c:pt>
              </c:strCache>
            </c:strRef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Graph!$A$4:$A$16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xVal>
          <c:yVal>
            <c:numRef>
              <c:f>Graph!$E$4:$E$16</c:f>
              <c:numCache>
                <c:formatCode>#,##0.00</c:formatCode>
                <c:ptCount val="13"/>
                <c:pt idx="0">
                  <c:v>110904.567</c:v>
                </c:pt>
                <c:pt idx="1">
                  <c:v>111480.85461279389</c:v>
                </c:pt>
                <c:pt idx="2">
                  <c:v>113418.54669985085</c:v>
                </c:pt>
                <c:pt idx="3">
                  <c:v>115266.42349585211</c:v>
                </c:pt>
                <c:pt idx="4">
                  <c:v>117390.86453546747</c:v>
                </c:pt>
                <c:pt idx="5">
                  <c:v>120005.38571234472</c:v>
                </c:pt>
                <c:pt idx="6">
                  <c:v>122507.39787013427</c:v>
                </c:pt>
                <c:pt idx="7">
                  <c:v>124602.05685853839</c:v>
                </c:pt>
                <c:pt idx="8">
                  <c:v>126575.19967054848</c:v>
                </c:pt>
                <c:pt idx="9">
                  <c:v>128713.14522099435</c:v>
                </c:pt>
                <c:pt idx="10">
                  <c:v>130943.70202373073</c:v>
                </c:pt>
                <c:pt idx="11">
                  <c:v>133271.28205840886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E64-4D56-A1E6-53ED368B5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487656"/>
        <c:axId val="242488048"/>
      </c:scatterChart>
      <c:valAx>
        <c:axId val="242487656"/>
        <c:scaling>
          <c:orientation val="minMax"/>
          <c:max val="2026"/>
          <c:min val="2014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488048"/>
        <c:crosses val="autoZero"/>
        <c:crossBetween val="midCat"/>
        <c:majorUnit val="1"/>
      </c:valAx>
      <c:valAx>
        <c:axId val="2424880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487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62748851805952"/>
          <c:y val="0.89592231374051889"/>
          <c:w val="0.81540015623395878"/>
          <c:h val="9.551231159853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F940E-96CE-42E1-9B5E-312200CDF95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16D605-8D53-4680-9440-ABA7DD7BA3AB}">
      <dgm:prSet phldrT="[Text]"/>
      <dgm:spPr>
        <a:xfrm>
          <a:off x="571929" y="411480"/>
          <a:ext cx="7144481" cy="82296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Hourly zonal temperature, 1997 to 2015</a:t>
          </a:r>
        </a:p>
      </dgm:t>
    </dgm:pt>
    <dgm:pt modelId="{89B508E3-AA96-4468-A387-9089CBCC32FE}" type="parTrans" cxnId="{8F75D34C-52D8-4512-BD8E-2C51EBDD9062}">
      <dgm:prSet/>
      <dgm:spPr/>
      <dgm:t>
        <a:bodyPr/>
        <a:lstStyle/>
        <a:p>
          <a:endParaRPr lang="en-US"/>
        </a:p>
      </dgm:t>
    </dgm:pt>
    <dgm:pt modelId="{D293CF47-10CB-4505-BAB4-725F48D2F76F}" type="sibTrans" cxnId="{8F75D34C-52D8-4512-BD8E-2C51EBDD9062}">
      <dgm:prSet/>
      <dgm:spPr/>
      <dgm:t>
        <a:bodyPr/>
        <a:lstStyle/>
        <a:p>
          <a:endParaRPr lang="en-US"/>
        </a:p>
      </dgm:t>
    </dgm:pt>
    <dgm:pt modelId="{9501B481-1B7D-4DEA-AE65-9828EEDAC250}">
      <dgm:prSet phldrT="[Text]"/>
      <dgm:spPr>
        <a:xfrm>
          <a:off x="871075" y="1645920"/>
          <a:ext cx="6845335" cy="822960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Actual hourly zonal loads, 2010 to 2015</a:t>
          </a:r>
        </a:p>
      </dgm:t>
    </dgm:pt>
    <dgm:pt modelId="{E275CFAC-A7F8-4661-9F9F-E3861CDA87BC}" type="parTrans" cxnId="{6D7DB27E-D182-4776-9C25-C87856925956}">
      <dgm:prSet/>
      <dgm:spPr/>
      <dgm:t>
        <a:bodyPr/>
        <a:lstStyle/>
        <a:p>
          <a:endParaRPr lang="en-US"/>
        </a:p>
      </dgm:t>
    </dgm:pt>
    <dgm:pt modelId="{B7AD6476-EDE9-4528-93C7-2F1C44555361}" type="sibTrans" cxnId="{6D7DB27E-D182-4776-9C25-C87856925956}">
      <dgm:prSet/>
      <dgm:spPr/>
      <dgm:t>
        <a:bodyPr/>
        <a:lstStyle/>
        <a:p>
          <a:endParaRPr lang="en-US"/>
        </a:p>
      </dgm:t>
    </dgm:pt>
    <dgm:pt modelId="{FD64A878-C5FF-4637-8074-ACDDCB952476}">
      <dgm:prSet phldrT="[Text]"/>
      <dgm:spPr>
        <a:xfrm>
          <a:off x="871075" y="1645920"/>
          <a:ext cx="6845335" cy="822960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actual peak hours</a:t>
          </a:r>
        </a:p>
      </dgm:t>
    </dgm:pt>
    <dgm:pt modelId="{28960DF7-150D-4A86-9B8E-C96AEC7A939B}" type="parTrans" cxnId="{453386B6-4092-4E6D-9BD0-BC65201A9561}">
      <dgm:prSet/>
      <dgm:spPr/>
      <dgm:t>
        <a:bodyPr/>
        <a:lstStyle/>
        <a:p>
          <a:endParaRPr lang="en-US"/>
        </a:p>
      </dgm:t>
    </dgm:pt>
    <dgm:pt modelId="{CC76BDE0-A6A0-4A52-A49F-867F51F49380}" type="sibTrans" cxnId="{453386B6-4092-4E6D-9BD0-BC65201A9561}">
      <dgm:prSet/>
      <dgm:spPr/>
      <dgm:t>
        <a:bodyPr/>
        <a:lstStyle/>
        <a:p>
          <a:endParaRPr lang="en-US"/>
        </a:p>
      </dgm:t>
    </dgm:pt>
    <dgm:pt modelId="{B5A44BFC-9B0F-47AD-864C-13C2E0E3EC4F}">
      <dgm:prSet phldrT="[Text]"/>
      <dgm:spPr>
        <a:xfrm>
          <a:off x="571929" y="2880359"/>
          <a:ext cx="7144481" cy="822960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Normal zonal peak weather condition</a:t>
          </a:r>
        </a:p>
      </dgm:t>
    </dgm:pt>
    <dgm:pt modelId="{6B3C62F0-220B-4AB8-8069-EF7D1E0C53B1}" type="parTrans" cxnId="{CD27E20F-771E-4B57-A5E3-04B429D6EA6A}">
      <dgm:prSet/>
      <dgm:spPr/>
      <dgm:t>
        <a:bodyPr/>
        <a:lstStyle/>
        <a:p>
          <a:endParaRPr lang="en-US"/>
        </a:p>
      </dgm:t>
    </dgm:pt>
    <dgm:pt modelId="{3EFB7930-E237-419E-96D6-7F163272E485}" type="sibTrans" cxnId="{CD27E20F-771E-4B57-A5E3-04B429D6EA6A}">
      <dgm:prSet/>
      <dgm:spPr/>
      <dgm:t>
        <a:bodyPr/>
        <a:lstStyle/>
        <a:p>
          <a:endParaRPr lang="en-US"/>
        </a:p>
      </dgm:t>
    </dgm:pt>
    <dgm:pt modelId="{7A5889BB-40BC-4F71-8B94-7E836ADCBF8F}">
      <dgm:prSet phldrT="[Text]"/>
      <dgm:spPr>
        <a:xfrm>
          <a:off x="871075" y="1645920"/>
          <a:ext cx="6845335" cy="822960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actual peak weather conditions</a:t>
          </a:r>
        </a:p>
      </dgm:t>
    </dgm:pt>
    <dgm:pt modelId="{A9F3D03C-CACB-4CAD-9EC5-32DCC3DDD577}" type="parTrans" cxnId="{317013B0-C112-4590-A6DB-745C87D695D7}">
      <dgm:prSet/>
      <dgm:spPr/>
      <dgm:t>
        <a:bodyPr/>
        <a:lstStyle/>
        <a:p>
          <a:endParaRPr lang="en-US"/>
        </a:p>
      </dgm:t>
    </dgm:pt>
    <dgm:pt modelId="{4D996001-D7FF-4273-A754-5FDBDD4DF5AB}" type="sibTrans" cxnId="{317013B0-C112-4590-A6DB-745C87D695D7}">
      <dgm:prSet/>
      <dgm:spPr/>
      <dgm:t>
        <a:bodyPr/>
        <a:lstStyle/>
        <a:p>
          <a:endParaRPr lang="en-US"/>
        </a:p>
      </dgm:t>
    </dgm:pt>
    <dgm:pt modelId="{E032FAE1-086C-4FEB-8B4E-DFB479A2B354}">
      <dgm:prSet phldrT="[Text]"/>
      <dgm:spPr>
        <a:xfrm>
          <a:off x="571929" y="411480"/>
          <a:ext cx="7144481" cy="82296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rank hourly temperature 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records (excluding hours where peak demands do not occur)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B933CCA-FCA3-4303-97CE-F658D06CABAF}" type="sibTrans" cxnId="{2DC9498B-3D92-4DE9-8937-B4032D13116D}">
      <dgm:prSet/>
      <dgm:spPr/>
      <dgm:t>
        <a:bodyPr/>
        <a:lstStyle/>
        <a:p>
          <a:endParaRPr lang="en-US"/>
        </a:p>
      </dgm:t>
    </dgm:pt>
    <dgm:pt modelId="{9C99B389-9A22-443A-BD49-8AB0C058FE6C}" type="parTrans" cxnId="{2DC9498B-3D92-4DE9-8937-B4032D13116D}">
      <dgm:prSet/>
      <dgm:spPr/>
      <dgm:t>
        <a:bodyPr/>
        <a:lstStyle/>
        <a:p>
          <a:endParaRPr lang="en-US"/>
        </a:p>
      </dgm:t>
    </dgm:pt>
    <dgm:pt modelId="{B83A0844-B46C-436C-B2F7-095A9287A7B5}">
      <dgm:prSet phldrT="[Text]"/>
      <dgm:spPr>
        <a:xfrm>
          <a:off x="571929" y="411480"/>
          <a:ext cx="7144481" cy="82296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potential peak hours</a:t>
          </a:r>
        </a:p>
      </dgm:t>
    </dgm:pt>
    <dgm:pt modelId="{1392A377-BC3C-4553-B037-22BCE8C0CF29}" type="sibTrans" cxnId="{8CED3AFF-5372-4644-95CF-8B5E13A60AAC}">
      <dgm:prSet/>
      <dgm:spPr>
        <a:xfrm>
          <a:off x="-4651809" y="-713145"/>
          <a:ext cx="5541091" cy="5541091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DE62388-45E2-40BF-B1D7-E08CE434940D}" type="parTrans" cxnId="{8CED3AFF-5372-4644-95CF-8B5E13A60AAC}">
      <dgm:prSet/>
      <dgm:spPr/>
      <dgm:t>
        <a:bodyPr/>
        <a:lstStyle/>
        <a:p>
          <a:endParaRPr lang="en-US"/>
        </a:p>
      </dgm:t>
    </dgm:pt>
    <dgm:pt modelId="{AF1283EA-CE6C-485F-A79A-477E0B193F06}" type="pres">
      <dgm:prSet presAssocID="{196F940E-96CE-42E1-9B5E-312200CDF9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2BE6F64-0901-405B-9A4C-85084C21BB28}" type="pres">
      <dgm:prSet presAssocID="{196F940E-96CE-42E1-9B5E-312200CDF95D}" presName="Name1" presStyleCnt="0"/>
      <dgm:spPr/>
    </dgm:pt>
    <dgm:pt modelId="{E74D5567-4302-422E-BFE5-C494D0D1753F}" type="pres">
      <dgm:prSet presAssocID="{196F940E-96CE-42E1-9B5E-312200CDF95D}" presName="cycle" presStyleCnt="0"/>
      <dgm:spPr/>
    </dgm:pt>
    <dgm:pt modelId="{670B510C-B7EA-42E7-A831-699FCC06DFCA}" type="pres">
      <dgm:prSet presAssocID="{196F940E-96CE-42E1-9B5E-312200CDF95D}" presName="srcNode" presStyleLbl="node1" presStyleIdx="0" presStyleCnt="3"/>
      <dgm:spPr/>
    </dgm:pt>
    <dgm:pt modelId="{0C60A42B-3D3F-4C1E-82D8-6924E4341FFC}" type="pres">
      <dgm:prSet presAssocID="{196F940E-96CE-42E1-9B5E-312200CDF95D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90"/>
          </a:avLst>
        </a:prstGeom>
      </dgm:spPr>
      <dgm:t>
        <a:bodyPr/>
        <a:lstStyle/>
        <a:p>
          <a:endParaRPr lang="en-US"/>
        </a:p>
      </dgm:t>
    </dgm:pt>
    <dgm:pt modelId="{159E8235-F91D-4830-8550-55212EA23213}" type="pres">
      <dgm:prSet presAssocID="{196F940E-96CE-42E1-9B5E-312200CDF95D}" presName="extraNode" presStyleLbl="node1" presStyleIdx="0" presStyleCnt="3"/>
      <dgm:spPr/>
    </dgm:pt>
    <dgm:pt modelId="{FC70B587-FA45-4BF2-BDC4-1FD56CB66575}" type="pres">
      <dgm:prSet presAssocID="{196F940E-96CE-42E1-9B5E-312200CDF95D}" presName="dstNode" presStyleLbl="node1" presStyleIdx="0" presStyleCnt="3"/>
      <dgm:spPr/>
    </dgm:pt>
    <dgm:pt modelId="{06650F26-D84E-4F25-BE7B-02481BEE6509}" type="pres">
      <dgm:prSet presAssocID="{6016D605-8D53-4680-9440-ABA7DD7BA3AB}" presName="text_1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36BAA2-8351-4F88-87CD-4BD656DA3AD5}" type="pres">
      <dgm:prSet presAssocID="{6016D605-8D53-4680-9440-ABA7DD7BA3AB}" presName="accent_1" presStyleCnt="0"/>
      <dgm:spPr/>
    </dgm:pt>
    <dgm:pt modelId="{27DD22CE-DE9D-4CDF-A8C9-1AACAF0BF417}" type="pres">
      <dgm:prSet presAssocID="{6016D605-8D53-4680-9440-ABA7DD7BA3AB}" presName="accentRepeatNode" presStyleLbl="solidFgAcc1" presStyleIdx="0" presStyleCnt="3"/>
      <dgm:spPr>
        <a:xfrm>
          <a:off x="57579" y="308610"/>
          <a:ext cx="1028700" cy="10287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7A626D8-2508-48CB-8134-819746478322}" type="pres">
      <dgm:prSet presAssocID="{9501B481-1B7D-4DEA-AE65-9828EEDAC250}" presName="text_2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8BE32E7-3502-42A5-943C-8792BB588553}" type="pres">
      <dgm:prSet presAssocID="{9501B481-1B7D-4DEA-AE65-9828EEDAC250}" presName="accent_2" presStyleCnt="0"/>
      <dgm:spPr/>
    </dgm:pt>
    <dgm:pt modelId="{6BC95C74-14C9-4014-AC8B-27AD523DD9F2}" type="pres">
      <dgm:prSet presAssocID="{9501B481-1B7D-4DEA-AE65-9828EEDAC250}" presName="accentRepeatNode" presStyleLbl="solidFgAcc1" presStyleIdx="1" presStyleCnt="3"/>
      <dgm:spPr>
        <a:xfrm>
          <a:off x="356725" y="1543049"/>
          <a:ext cx="1028700" cy="10287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183A011-64ED-4D1E-84B4-4F80E2A1C6BC}" type="pres">
      <dgm:prSet presAssocID="{B5A44BFC-9B0F-47AD-864C-13C2E0E3EC4F}" presName="text_3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78CDE3F-B905-4879-886E-57CD823349D4}" type="pres">
      <dgm:prSet presAssocID="{B5A44BFC-9B0F-47AD-864C-13C2E0E3EC4F}" presName="accent_3" presStyleCnt="0"/>
      <dgm:spPr/>
    </dgm:pt>
    <dgm:pt modelId="{0CC47911-9ED8-4109-BC85-651BA516359D}" type="pres">
      <dgm:prSet presAssocID="{B5A44BFC-9B0F-47AD-864C-13C2E0E3EC4F}" presName="accentRepeatNode" presStyleLbl="solidFgAcc1" presStyleIdx="2" presStyleCnt="3"/>
      <dgm:spPr>
        <a:xfrm>
          <a:off x="57579" y="2777490"/>
          <a:ext cx="1028700" cy="10287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6D7DB27E-D182-4776-9C25-C87856925956}" srcId="{196F940E-96CE-42E1-9B5E-312200CDF95D}" destId="{9501B481-1B7D-4DEA-AE65-9828EEDAC250}" srcOrd="1" destOrd="0" parTransId="{E275CFAC-A7F8-4661-9F9F-E3861CDA87BC}" sibTransId="{B7AD6476-EDE9-4528-93C7-2F1C44555361}"/>
    <dgm:cxn modelId="{C43111F9-4B26-422E-96BB-FF552E5FFC7F}" type="presOf" srcId="{196F940E-96CE-42E1-9B5E-312200CDF95D}" destId="{AF1283EA-CE6C-485F-A79A-477E0B193F06}" srcOrd="0" destOrd="0" presId="urn:microsoft.com/office/officeart/2008/layout/VerticalCurvedList"/>
    <dgm:cxn modelId="{2DC9498B-3D92-4DE9-8937-B4032D13116D}" srcId="{6016D605-8D53-4680-9440-ABA7DD7BA3AB}" destId="{E032FAE1-086C-4FEB-8B4E-DFB479A2B354}" srcOrd="1" destOrd="0" parTransId="{9C99B389-9A22-443A-BD49-8AB0C058FE6C}" sibTransId="{8B933CCA-FCA3-4303-97CE-F658D06CABAF}"/>
    <dgm:cxn modelId="{8CED3AFF-5372-4644-95CF-8B5E13A60AAC}" srcId="{6016D605-8D53-4680-9440-ABA7DD7BA3AB}" destId="{B83A0844-B46C-436C-B2F7-095A9287A7B5}" srcOrd="0" destOrd="0" parTransId="{5DE62388-45E2-40BF-B1D7-E08CE434940D}" sibTransId="{1392A377-BC3C-4553-B037-22BCE8C0CF29}"/>
    <dgm:cxn modelId="{8F75D34C-52D8-4512-BD8E-2C51EBDD9062}" srcId="{196F940E-96CE-42E1-9B5E-312200CDF95D}" destId="{6016D605-8D53-4680-9440-ABA7DD7BA3AB}" srcOrd="0" destOrd="0" parTransId="{89B508E3-AA96-4468-A387-9089CBCC32FE}" sibTransId="{D293CF47-10CB-4505-BAB4-725F48D2F76F}"/>
    <dgm:cxn modelId="{FE7B51D0-4A07-47CD-B7F3-3495AF9A2CBC}" type="presOf" srcId="{1392A377-BC3C-4553-B037-22BCE8C0CF29}" destId="{0C60A42B-3D3F-4C1E-82D8-6924E4341FFC}" srcOrd="0" destOrd="0" presId="urn:microsoft.com/office/officeart/2008/layout/VerticalCurvedList"/>
    <dgm:cxn modelId="{5071A6E8-A2BA-4558-8EB4-B2863ED8582F}" type="presOf" srcId="{9501B481-1B7D-4DEA-AE65-9828EEDAC250}" destId="{27A626D8-2508-48CB-8134-819746478322}" srcOrd="0" destOrd="0" presId="urn:microsoft.com/office/officeart/2008/layout/VerticalCurvedList"/>
    <dgm:cxn modelId="{CD27E20F-771E-4B57-A5E3-04B429D6EA6A}" srcId="{196F940E-96CE-42E1-9B5E-312200CDF95D}" destId="{B5A44BFC-9B0F-47AD-864C-13C2E0E3EC4F}" srcOrd="2" destOrd="0" parTransId="{6B3C62F0-220B-4AB8-8069-EF7D1E0C53B1}" sibTransId="{3EFB7930-E237-419E-96D6-7F163272E485}"/>
    <dgm:cxn modelId="{9BB3D1E7-71B7-43DA-B828-CD4978B39934}" type="presOf" srcId="{6016D605-8D53-4680-9440-ABA7DD7BA3AB}" destId="{06650F26-D84E-4F25-BE7B-02481BEE6509}" srcOrd="0" destOrd="0" presId="urn:microsoft.com/office/officeart/2008/layout/VerticalCurvedList"/>
    <dgm:cxn modelId="{4275600E-E23E-4D62-BE61-D984A6FF7595}" type="presOf" srcId="{FD64A878-C5FF-4637-8074-ACDDCB952476}" destId="{27A626D8-2508-48CB-8134-819746478322}" srcOrd="0" destOrd="1" presId="urn:microsoft.com/office/officeart/2008/layout/VerticalCurvedList"/>
    <dgm:cxn modelId="{317013B0-C112-4590-A6DB-745C87D695D7}" srcId="{9501B481-1B7D-4DEA-AE65-9828EEDAC250}" destId="{7A5889BB-40BC-4F71-8B94-7E836ADCBF8F}" srcOrd="1" destOrd="0" parTransId="{A9F3D03C-CACB-4CAD-9EC5-32DCC3DDD577}" sibTransId="{4D996001-D7FF-4273-A754-5FDBDD4DF5AB}"/>
    <dgm:cxn modelId="{B324ABEC-0EB7-408A-8BF3-4B2A6478528B}" type="presOf" srcId="{E032FAE1-086C-4FEB-8B4E-DFB479A2B354}" destId="{06650F26-D84E-4F25-BE7B-02481BEE6509}" srcOrd="0" destOrd="2" presId="urn:microsoft.com/office/officeart/2008/layout/VerticalCurvedList"/>
    <dgm:cxn modelId="{E880F2E0-0217-4877-8905-022CE1E3B7CD}" type="presOf" srcId="{B5A44BFC-9B0F-47AD-864C-13C2E0E3EC4F}" destId="{3183A011-64ED-4D1E-84B4-4F80E2A1C6BC}" srcOrd="0" destOrd="0" presId="urn:microsoft.com/office/officeart/2008/layout/VerticalCurvedList"/>
    <dgm:cxn modelId="{5838C659-EC8E-4759-B52A-A52B50EDCC54}" type="presOf" srcId="{B83A0844-B46C-436C-B2F7-095A9287A7B5}" destId="{06650F26-D84E-4F25-BE7B-02481BEE6509}" srcOrd="0" destOrd="1" presId="urn:microsoft.com/office/officeart/2008/layout/VerticalCurvedList"/>
    <dgm:cxn modelId="{453386B6-4092-4E6D-9BD0-BC65201A9561}" srcId="{9501B481-1B7D-4DEA-AE65-9828EEDAC250}" destId="{FD64A878-C5FF-4637-8074-ACDDCB952476}" srcOrd="0" destOrd="0" parTransId="{28960DF7-150D-4A86-9B8E-C96AEC7A939B}" sibTransId="{CC76BDE0-A6A0-4A52-A49F-867F51F49380}"/>
    <dgm:cxn modelId="{FE1087D7-C60E-4583-8D49-52D4FD50FC7B}" type="presOf" srcId="{7A5889BB-40BC-4F71-8B94-7E836ADCBF8F}" destId="{27A626D8-2508-48CB-8134-819746478322}" srcOrd="0" destOrd="2" presId="urn:microsoft.com/office/officeart/2008/layout/VerticalCurvedList"/>
    <dgm:cxn modelId="{ECF96081-8EA5-4F1B-91DC-65B091D22A75}" type="presParOf" srcId="{AF1283EA-CE6C-485F-A79A-477E0B193F06}" destId="{42BE6F64-0901-405B-9A4C-85084C21BB28}" srcOrd="0" destOrd="0" presId="urn:microsoft.com/office/officeart/2008/layout/VerticalCurvedList"/>
    <dgm:cxn modelId="{CD0431CD-B277-43CA-9F50-18500BF960B1}" type="presParOf" srcId="{42BE6F64-0901-405B-9A4C-85084C21BB28}" destId="{E74D5567-4302-422E-BFE5-C494D0D1753F}" srcOrd="0" destOrd="0" presId="urn:microsoft.com/office/officeart/2008/layout/VerticalCurvedList"/>
    <dgm:cxn modelId="{35A82CB8-4395-42E9-8397-A80BB2702582}" type="presParOf" srcId="{E74D5567-4302-422E-BFE5-C494D0D1753F}" destId="{670B510C-B7EA-42E7-A831-699FCC06DFCA}" srcOrd="0" destOrd="0" presId="urn:microsoft.com/office/officeart/2008/layout/VerticalCurvedList"/>
    <dgm:cxn modelId="{1ECA3A10-60A5-48A8-9386-B853C23BA85D}" type="presParOf" srcId="{E74D5567-4302-422E-BFE5-C494D0D1753F}" destId="{0C60A42B-3D3F-4C1E-82D8-6924E4341FFC}" srcOrd="1" destOrd="0" presId="urn:microsoft.com/office/officeart/2008/layout/VerticalCurvedList"/>
    <dgm:cxn modelId="{D050D324-E249-4DBB-97B1-CC48D5CFC2B3}" type="presParOf" srcId="{E74D5567-4302-422E-BFE5-C494D0D1753F}" destId="{159E8235-F91D-4830-8550-55212EA23213}" srcOrd="2" destOrd="0" presId="urn:microsoft.com/office/officeart/2008/layout/VerticalCurvedList"/>
    <dgm:cxn modelId="{DF3F90C5-426D-4F15-B710-1A62ACF9E96B}" type="presParOf" srcId="{E74D5567-4302-422E-BFE5-C494D0D1753F}" destId="{FC70B587-FA45-4BF2-BDC4-1FD56CB66575}" srcOrd="3" destOrd="0" presId="urn:microsoft.com/office/officeart/2008/layout/VerticalCurvedList"/>
    <dgm:cxn modelId="{5B6885BA-DA7E-47B6-91DE-058870195D84}" type="presParOf" srcId="{42BE6F64-0901-405B-9A4C-85084C21BB28}" destId="{06650F26-D84E-4F25-BE7B-02481BEE6509}" srcOrd="1" destOrd="0" presId="urn:microsoft.com/office/officeart/2008/layout/VerticalCurvedList"/>
    <dgm:cxn modelId="{FB931D8D-0286-4BF1-887E-4B61209E4F40}" type="presParOf" srcId="{42BE6F64-0901-405B-9A4C-85084C21BB28}" destId="{9336BAA2-8351-4F88-87CD-4BD656DA3AD5}" srcOrd="2" destOrd="0" presId="urn:microsoft.com/office/officeart/2008/layout/VerticalCurvedList"/>
    <dgm:cxn modelId="{19FA61C5-83D1-4117-A243-18443CE5C57E}" type="presParOf" srcId="{9336BAA2-8351-4F88-87CD-4BD656DA3AD5}" destId="{27DD22CE-DE9D-4CDF-A8C9-1AACAF0BF417}" srcOrd="0" destOrd="0" presId="urn:microsoft.com/office/officeart/2008/layout/VerticalCurvedList"/>
    <dgm:cxn modelId="{521146FA-74C2-40D3-AEDC-DB6B44A5D91E}" type="presParOf" srcId="{42BE6F64-0901-405B-9A4C-85084C21BB28}" destId="{27A626D8-2508-48CB-8134-819746478322}" srcOrd="3" destOrd="0" presId="urn:microsoft.com/office/officeart/2008/layout/VerticalCurvedList"/>
    <dgm:cxn modelId="{30BD3300-3BB3-422C-AEC7-5939A4756817}" type="presParOf" srcId="{42BE6F64-0901-405B-9A4C-85084C21BB28}" destId="{28BE32E7-3502-42A5-943C-8792BB588553}" srcOrd="4" destOrd="0" presId="urn:microsoft.com/office/officeart/2008/layout/VerticalCurvedList"/>
    <dgm:cxn modelId="{EEF4F809-5F7F-4A99-BF8F-74F0E75C4765}" type="presParOf" srcId="{28BE32E7-3502-42A5-943C-8792BB588553}" destId="{6BC95C74-14C9-4014-AC8B-27AD523DD9F2}" srcOrd="0" destOrd="0" presId="urn:microsoft.com/office/officeart/2008/layout/VerticalCurvedList"/>
    <dgm:cxn modelId="{5E6E7093-AA96-486D-ABF4-8769B651FB6E}" type="presParOf" srcId="{42BE6F64-0901-405B-9A4C-85084C21BB28}" destId="{3183A011-64ED-4D1E-84B4-4F80E2A1C6BC}" srcOrd="5" destOrd="0" presId="urn:microsoft.com/office/officeart/2008/layout/VerticalCurvedList"/>
    <dgm:cxn modelId="{BDEEA9CF-78E0-4C63-806D-650AFE61E2BC}" type="presParOf" srcId="{42BE6F64-0901-405B-9A4C-85084C21BB28}" destId="{078CDE3F-B905-4879-886E-57CD823349D4}" srcOrd="6" destOrd="0" presId="urn:microsoft.com/office/officeart/2008/layout/VerticalCurvedList"/>
    <dgm:cxn modelId="{7DD551A6-33DC-4FC2-B7DF-9FDC3C416D0C}" type="presParOf" srcId="{078CDE3F-B905-4879-886E-57CD823349D4}" destId="{0CC47911-9ED8-4109-BC85-651BA51635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0A42B-3D3F-4C1E-82D8-6924E4341FFC}">
      <dsp:nvSpPr>
        <dsp:cNvPr id="0" name=""/>
        <dsp:cNvSpPr/>
      </dsp:nvSpPr>
      <dsp:spPr>
        <a:xfrm>
          <a:off x="-4651809" y="-713145"/>
          <a:ext cx="5541091" cy="5541091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50F26-D84E-4F25-BE7B-02481BEE6509}">
      <dsp:nvSpPr>
        <dsp:cNvPr id="0" name=""/>
        <dsp:cNvSpPr/>
      </dsp:nvSpPr>
      <dsp:spPr>
        <a:xfrm>
          <a:off x="571929" y="411480"/>
          <a:ext cx="7144481" cy="822960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225" tIns="43180" rIns="43180" bIns="4318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Hourly zonal temperature, 1997 to 2015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potential peak hours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rank hourly temperature </a:t>
          </a:r>
          <a:r>
            <a:rPr lang="en-U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records (excluding hours where peak demands do not occur)</a:t>
          </a:r>
          <a:endParaRPr lang="en-US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71929" y="411480"/>
        <a:ext cx="7144481" cy="822960"/>
      </dsp:txXfrm>
    </dsp:sp>
    <dsp:sp modelId="{27DD22CE-DE9D-4CDF-A8C9-1AACAF0BF417}">
      <dsp:nvSpPr>
        <dsp:cNvPr id="0" name=""/>
        <dsp:cNvSpPr/>
      </dsp:nvSpPr>
      <dsp:spPr>
        <a:xfrm>
          <a:off x="57579" y="308610"/>
          <a:ext cx="1028700" cy="10287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626D8-2508-48CB-8134-819746478322}">
      <dsp:nvSpPr>
        <dsp:cNvPr id="0" name=""/>
        <dsp:cNvSpPr/>
      </dsp:nvSpPr>
      <dsp:spPr>
        <a:xfrm>
          <a:off x="871075" y="1645920"/>
          <a:ext cx="6845335" cy="822960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225" tIns="43180" rIns="43180" bIns="4318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Actual hourly zonal loads, 2010 to 2015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actual peak hours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actual peak weather conditions</a:t>
          </a:r>
        </a:p>
      </dsp:txBody>
      <dsp:txXfrm>
        <a:off x="871075" y="1645920"/>
        <a:ext cx="6845335" cy="822960"/>
      </dsp:txXfrm>
    </dsp:sp>
    <dsp:sp modelId="{6BC95C74-14C9-4014-AC8B-27AD523DD9F2}">
      <dsp:nvSpPr>
        <dsp:cNvPr id="0" name=""/>
        <dsp:cNvSpPr/>
      </dsp:nvSpPr>
      <dsp:spPr>
        <a:xfrm>
          <a:off x="356725" y="1543049"/>
          <a:ext cx="1028700" cy="10287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3A011-64ED-4D1E-84B4-4F80E2A1C6BC}">
      <dsp:nvSpPr>
        <dsp:cNvPr id="0" name=""/>
        <dsp:cNvSpPr/>
      </dsp:nvSpPr>
      <dsp:spPr>
        <a:xfrm>
          <a:off x="571929" y="2880359"/>
          <a:ext cx="7144481" cy="82296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22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Normal zonal peak weather condition</a:t>
          </a:r>
        </a:p>
      </dsp:txBody>
      <dsp:txXfrm>
        <a:off x="571929" y="2880359"/>
        <a:ext cx="7144481" cy="822960"/>
      </dsp:txXfrm>
    </dsp:sp>
    <dsp:sp modelId="{0CC47911-9ED8-4109-BC85-651BA516359D}">
      <dsp:nvSpPr>
        <dsp:cNvPr id="0" name=""/>
        <dsp:cNvSpPr/>
      </dsp:nvSpPr>
      <dsp:spPr>
        <a:xfrm>
          <a:off x="57579" y="2777490"/>
          <a:ext cx="1028700" cy="10287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766E3C5F-2973-4E94-BC63-A3BB0CFF15D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8F75C21-8BD2-4C15-A3D6-A9AE1648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A6D738B0-865C-4BAC-B817-D351C5EC721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5A6593D5-1434-479C-BD8F-F1709F64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5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593D5-1434-479C-BD8F-F1709F6466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6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C464F3-0319-486A-8F91-B3A63089C642}" type="datetime1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B969E-170B-40FA-A015-D739D7E6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5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0BC4C6-B5B2-402A-AA3B-126684052334}" type="datetime1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B969E-170B-40FA-A015-D739D7E6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5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7DF5C1-9E8A-4A73-A2E7-DAC5968D888E}" type="datetime1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B969E-170B-40FA-A015-D739D7E6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8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6C527-04C1-4691-9BBE-3B7246168345}" type="datetime1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B969E-170B-40FA-A015-D739D7E6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5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13628-8007-4BC5-AAB2-E00B50F706F8}" type="datetime1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B969E-170B-40FA-A015-D739D7E6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6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0B9643-B022-4178-A33C-54B696801130}" type="datetime1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B969E-170B-40FA-A015-D739D7E6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3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7F600-C65D-4892-9F7C-E0B458F4A001}" type="datetime1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B969E-170B-40FA-A015-D739D7E6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50654-A3CB-4B21-8B35-31986BC804C7}" type="datetime1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B969E-170B-40FA-A015-D739D7E6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8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DB16-F30B-4362-8812-C353DDC0CC80}" type="datetime1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B969E-170B-40FA-A015-D739D7E6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8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4E8C5A-E4E5-4223-BF80-36171A9733F6}" type="datetime1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B969E-170B-40FA-A015-D739D7E6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6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495D5A-30AD-44D4-B1B8-5D1B926A68BF}" type="datetime1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B969E-170B-40FA-A015-D739D7E6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1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lack DP PP templ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AD69F64-2220-4FF3-9BB1-AB9A169D62B4}" type="datetime1">
              <a:rPr lang="en-US" smtClean="0"/>
              <a:t>9/26/2016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8B969E-170B-40FA-A015-D739D7E6B5C1}" type="slidenum">
              <a:rPr lang="en-US" smtClean="0"/>
              <a:t>‹#›</a:t>
            </a:fld>
            <a:endParaRPr lang="en-US"/>
          </a:p>
        </p:txBody>
      </p:sp>
      <p:pic>
        <p:nvPicPr>
          <p:cNvPr id="1033" name="Picture 9" descr="PU_sigK132REV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"/>
          <a:stretch>
            <a:fillRect/>
          </a:stretch>
        </p:blipFill>
        <p:spPr bwMode="auto">
          <a:xfrm>
            <a:off x="7391400" y="153988"/>
            <a:ext cx="1452563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048000" y="96838"/>
            <a:ext cx="4038600" cy="519112"/>
          </a:xfrm>
          <a:prstGeom prst="rect">
            <a:avLst/>
          </a:prstGeom>
          <a:noFill/>
          <a:ln>
            <a:noFill/>
          </a:ln>
          <a:effectLst>
            <a:outerShdw dist="38078" dir="81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458788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182721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  <a:latin typeface="Arial Black" pitchFamily="48" charset="0"/>
              </a:rPr>
              <a:t>ENERGY CENTER</a:t>
            </a:r>
            <a:br>
              <a:rPr lang="en-US" altLang="en-US" sz="1600">
                <a:solidFill>
                  <a:schemeClr val="bg1"/>
                </a:solidFill>
                <a:latin typeface="Arial Black" pitchFamily="48" charset="0"/>
              </a:rPr>
            </a:br>
            <a:r>
              <a:rPr lang="en-US" altLang="en-US" sz="1200">
                <a:solidFill>
                  <a:schemeClr val="bg1"/>
                </a:solidFill>
              </a:rPr>
              <a:t>State Utility Forecasting Group (SUFG)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Independent Load Forecast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26, </a:t>
            </a:r>
            <a:r>
              <a:rPr lang="en-US" dirty="0" smtClean="0"/>
              <a:t>2016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8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Variables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724400"/>
          </a:xfrm>
        </p:spPr>
        <p:txBody>
          <a:bodyPr/>
          <a:lstStyle/>
          <a:p>
            <a:r>
              <a:rPr lang="en-US" dirty="0" smtClean="0"/>
              <a:t>Average daily temperature</a:t>
            </a:r>
            <a:endParaRPr lang="en-US" i="1" dirty="0" smtClean="0"/>
          </a:p>
          <a:p>
            <a:r>
              <a:rPr lang="en-US" dirty="0" smtClean="0"/>
              <a:t>Hourly temperature</a:t>
            </a:r>
            <a:endParaRPr lang="en-US" i="1" dirty="0" smtClean="0"/>
          </a:p>
          <a:p>
            <a:r>
              <a:rPr lang="en-US" dirty="0" smtClean="0"/>
              <a:t>Maximum daily temperature</a:t>
            </a:r>
          </a:p>
          <a:p>
            <a:r>
              <a:rPr lang="en-US" dirty="0" smtClean="0"/>
              <a:t>Average of temperature for the last 3 hours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 years’ worth of data is a small sample size for determining peaks</a:t>
            </a:r>
          </a:p>
          <a:p>
            <a:r>
              <a:rPr lang="en-US" dirty="0" smtClean="0"/>
              <a:t>As we get more data, changes from one year to the next seem to be getting smaller (as expected)</a:t>
            </a:r>
          </a:p>
          <a:p>
            <a:pPr lvl="1"/>
            <a:r>
              <a:rPr lang="en-US" dirty="0" smtClean="0"/>
              <a:t>Changes in model formulation from year to year makes it impossible to say that the increase in data is the cause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6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Conditions on 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estimated the normal weather conditions that occur during the summer and winter peak using the same process as last year</a:t>
            </a:r>
          </a:p>
          <a:p>
            <a:pPr lvl="1"/>
            <a:r>
              <a:rPr lang="en-US" dirty="0" smtClean="0"/>
              <a:t>Actual conditions during peak are only known for 6 years (2010-2015), which is too short to determine normal</a:t>
            </a:r>
          </a:p>
          <a:p>
            <a:pPr lvl="1"/>
            <a:r>
              <a:rPr lang="en-US" dirty="0" smtClean="0"/>
              <a:t>Actual weather conditions for 1997-2009 were also used to supplement the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6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Weather Normalization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601411"/>
              </p:ext>
            </p:extLst>
          </p:nvPr>
        </p:nvGraphicFramePr>
        <p:xfrm>
          <a:off x="685800" y="20574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74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63" y="701047"/>
            <a:ext cx="7772400" cy="838200"/>
          </a:xfrm>
        </p:spPr>
        <p:txBody>
          <a:bodyPr/>
          <a:lstStyle/>
          <a:p>
            <a:r>
              <a:rPr lang="en-US" sz="3600" dirty="0" smtClean="0"/>
              <a:t>Normal Temperatures (</a:t>
            </a:r>
            <a:r>
              <a:rPr lang="en-US" sz="2000" baseline="90000" dirty="0" err="1" smtClean="0"/>
              <a:t>o</a:t>
            </a:r>
            <a:r>
              <a:rPr lang="en-US" sz="3600" dirty="0" err="1" smtClean="0"/>
              <a:t>F</a:t>
            </a:r>
            <a:r>
              <a:rPr lang="en-US" sz="3600" dirty="0"/>
              <a:t>) </a:t>
            </a:r>
            <a:r>
              <a:rPr lang="en-US" sz="3600" dirty="0" smtClean="0"/>
              <a:t>on Peak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139818"/>
              </p:ext>
            </p:extLst>
          </p:nvPr>
        </p:nvGraphicFramePr>
        <p:xfrm>
          <a:off x="694507" y="1537076"/>
          <a:ext cx="7306493" cy="4594508"/>
        </p:xfrm>
        <a:graphic>
          <a:graphicData uri="http://schemas.openxmlformats.org/drawingml/2006/table">
            <a:tbl>
              <a:tblPr/>
              <a:tblGrid>
                <a:gridCol w="828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4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05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88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88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887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12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LRZ</a:t>
                      </a:r>
                    </a:p>
                  </a:txBody>
                  <a:tcPr marL="7709" marR="7709" marT="7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</a:p>
                  </a:txBody>
                  <a:tcPr marL="7709" marR="7709" marT="7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7709" marR="7709" marT="7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1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Hourly Temp</a:t>
                      </a:r>
                    </a:p>
                  </a:txBody>
                  <a:tcPr marL="7709" marR="7709" marT="7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Average Daily Temp</a:t>
                      </a:r>
                    </a:p>
                  </a:txBody>
                  <a:tcPr marL="7709" marR="7709" marT="7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Daily Max Temp</a:t>
                      </a:r>
                    </a:p>
                  </a:txBody>
                  <a:tcPr marL="7709" marR="7709" marT="7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Moving Average Temp</a:t>
                      </a:r>
                    </a:p>
                  </a:txBody>
                  <a:tcPr marL="7709" marR="7709" marT="7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Hourly Temp</a:t>
                      </a:r>
                    </a:p>
                  </a:txBody>
                  <a:tcPr marL="7709" marR="7709" marT="7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Average Daily Temp</a:t>
                      </a:r>
                    </a:p>
                  </a:txBody>
                  <a:tcPr marL="7709" marR="7709" marT="7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Daily Max Temp</a:t>
                      </a:r>
                    </a:p>
                  </a:txBody>
                  <a:tcPr marL="7709" marR="7709" marT="7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Moving Average Temp</a:t>
                      </a:r>
                    </a:p>
                  </a:txBody>
                  <a:tcPr marL="7709" marR="7709" marT="7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LRZ 1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3.9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7.9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19.5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.2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93.7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84.8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94.7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93.6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LRZ 2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11.2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91.3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81.4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92.1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91.6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LRZ 3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12.4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93.6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86.2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96.3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95.0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LRZ 4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18.8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93.6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84.9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94.6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93.8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LRZ 5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14.6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27.9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8.7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98.3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90.4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99.7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98.8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LRZ 6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11.6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21.1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91.2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83.0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92.1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91.2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LRZ 7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13.1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21.6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14.2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88.8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80.7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92.3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90.2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LRZ 8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26.3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36.6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18.9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100.9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88.9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101.9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100.7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LRZ 9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31.9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37.3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50.1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28.8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93.9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86.1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98.5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95.2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LRZ 10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27.2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31.0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43.2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22.9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93.7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86.3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98.6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95.6</a:t>
                      </a:r>
                    </a:p>
                  </a:txBody>
                  <a:tcPr marL="7709" marR="7709" marT="7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636951"/>
            <a:ext cx="8610600" cy="1143000"/>
          </a:xfrm>
        </p:spPr>
        <p:txBody>
          <a:bodyPr/>
          <a:lstStyle/>
          <a:p>
            <a:r>
              <a:rPr lang="en-US" sz="3200" dirty="0" smtClean="0"/>
              <a:t>Ratio of Average Load to Peak Load under Normal Peak Weather Conditions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521556"/>
              </p:ext>
            </p:extLst>
          </p:nvPr>
        </p:nvGraphicFramePr>
        <p:xfrm>
          <a:off x="838200" y="1676400"/>
          <a:ext cx="7467602" cy="4343394"/>
        </p:xfrm>
        <a:graphic>
          <a:graphicData uri="http://schemas.openxmlformats.org/drawingml/2006/table">
            <a:tbl>
              <a:tblPr/>
              <a:tblGrid>
                <a:gridCol w="1435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8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8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8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81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60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LRZ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 study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 study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0.63803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0.76396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0.64888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0.60994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0.74869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0.58583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0.57363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0.72549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 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0.78621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0.77737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 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0.56981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0.57952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0.69069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4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 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4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 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0.63749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0.54604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3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685800"/>
          </a:xfrm>
        </p:spPr>
        <p:txBody>
          <a:bodyPr/>
          <a:lstStyle/>
          <a:p>
            <a:r>
              <a:rPr lang="en-US" dirty="0" smtClean="0"/>
              <a:t>Comparison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534886"/>
            <a:ext cx="7772400" cy="5170714"/>
          </a:xfrm>
        </p:spPr>
        <p:txBody>
          <a:bodyPr/>
          <a:lstStyle/>
          <a:p>
            <a:r>
              <a:rPr lang="en-US" dirty="0" smtClean="0"/>
              <a:t>LRZ_LF_S: the zonal actual summer peak load factor</a:t>
            </a:r>
          </a:p>
          <a:p>
            <a:r>
              <a:rPr lang="en-US" dirty="0" smtClean="0"/>
              <a:t>LRZ_LFF_S: the fitted zonal summer peak load factor given actual peak weather condition</a:t>
            </a:r>
          </a:p>
          <a:p>
            <a:r>
              <a:rPr lang="en-US" dirty="0" smtClean="0"/>
              <a:t>Norm LF_S: the fitted normal summer peak load factor under normal weather condition</a:t>
            </a:r>
          </a:p>
          <a:p>
            <a:r>
              <a:rPr lang="en-US" dirty="0" smtClean="0"/>
              <a:t>A similar process was done for winter peaks but is not shown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79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349" y="9188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Seasonal Peaks—Actual vs. Fitted (LRZ1)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01" y="1600200"/>
            <a:ext cx="6633322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09800" y="4114800"/>
          <a:ext cx="4711699" cy="1543050"/>
        </p:xfrm>
        <a:graphic>
          <a:graphicData uri="http://schemas.openxmlformats.org/drawingml/2006/table">
            <a:tbl>
              <a:tblPr/>
              <a:tblGrid>
                <a:gridCol w="1142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2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DT_1_S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TEMP_1_S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AVGT_1_S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MAXT_1_S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MAVGT3_1_S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8/9/2010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84.33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7/20/2011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89.21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7/2/2012 14:00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88.08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8/26/2013 14:00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87.38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7/21/2014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82.46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90.67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8/14/2015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82.17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Norm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84.75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95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349" y="9188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Seasonal Peaks—Actual vs. Fitted (LRZ2)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2057"/>
            <a:ext cx="7010400" cy="49230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86000" y="1650248"/>
          <a:ext cx="5003800" cy="1524000"/>
        </p:xfrm>
        <a:graphic>
          <a:graphicData uri="http://schemas.openxmlformats.org/drawingml/2006/table">
            <a:tbl>
              <a:tblPr/>
              <a:tblGrid>
                <a:gridCol w="1434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9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0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DT_2_S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TEMP_2_S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AVGT_2_S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MAXT_2_S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MAVGT3_2_S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8/12/2010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80.50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87.67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7/20/2011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86.88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97.33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7/16/2012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86.96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8/27/2013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84.46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7/22/2014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79.04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87.33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8/14/2015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79.33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92.67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Norm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81.42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92.13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542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349" y="9188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Seasonal Peaks—Actual vs. Fitted (LRZ3)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26818"/>
            <a:ext cx="6553200" cy="498926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151299" y="1643069"/>
          <a:ext cx="4711699" cy="1524000"/>
        </p:xfrm>
        <a:graphic>
          <a:graphicData uri="http://schemas.openxmlformats.org/drawingml/2006/table">
            <a:tbl>
              <a:tblPr/>
              <a:tblGrid>
                <a:gridCol w="1142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2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DT_3_S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TEMP_3_S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AVGT_3_S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MAXT_3_S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MAVGT3_3_S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8/12/2010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85.96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7/19/2011 17:00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88.50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7/25/2012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90.88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105.33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9/9/2013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86.13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9/4/2014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83.58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7/17/2015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85.46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Norm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86.17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28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Updated load forecast comparison (Module E and ILF)</a:t>
            </a:r>
          </a:p>
          <a:p>
            <a:r>
              <a:rPr lang="en-US" dirty="0" smtClean="0"/>
              <a:t>State forecast results</a:t>
            </a:r>
          </a:p>
          <a:p>
            <a:r>
              <a:rPr lang="en-US" dirty="0" smtClean="0"/>
              <a:t>Updated allocation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349" y="9188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Seasonal Peaks—Actual vs. Fitted (LRZ4)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74" y="1455734"/>
            <a:ext cx="7174149" cy="50256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362200" y="1752600"/>
          <a:ext cx="4711699" cy="1524000"/>
        </p:xfrm>
        <a:graphic>
          <a:graphicData uri="http://schemas.openxmlformats.org/drawingml/2006/table">
            <a:tbl>
              <a:tblPr/>
              <a:tblGrid>
                <a:gridCol w="1142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2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DT_4_S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TEMP_4_S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AVGT_4_S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MAXT_4_S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MAVGT3_4_S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8/3/2010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85.38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7/21/2011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87.71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97.33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7/25/2012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90.71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8/30/2013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8/25/2014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85.21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7/13/2015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83.92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Norm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84.93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111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349" y="9188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Seasonal Peaks—Actual vs. Fitted (LRZ5)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37207"/>
            <a:ext cx="6858000" cy="481604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362200" y="1752600"/>
          <a:ext cx="4711699" cy="1524000"/>
        </p:xfrm>
        <a:graphic>
          <a:graphicData uri="http://schemas.openxmlformats.org/drawingml/2006/table">
            <a:tbl>
              <a:tblPr/>
              <a:tblGrid>
                <a:gridCol w="1142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2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DT_5_S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TEMP_5_S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AVGT_5_S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MAXT_5_S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MAVGT3_5_S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8/3/2010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100.67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8/2/2011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101.67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7/25/2012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106.33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8/30/2013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89.92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99.67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8/25/2014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89.33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7/13/2015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89.67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97.67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Norm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99.69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696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349" y="9188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Seasonal Peaks—Actual vs. Fitted (LRZ6)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49" y="1485868"/>
            <a:ext cx="6781800" cy="476253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62200" y="4038600"/>
          <a:ext cx="4711699" cy="1524000"/>
        </p:xfrm>
        <a:graphic>
          <a:graphicData uri="http://schemas.openxmlformats.org/drawingml/2006/table">
            <a:tbl>
              <a:tblPr/>
              <a:tblGrid>
                <a:gridCol w="1142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2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DT_6_S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TEMP_6_S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AVGT_6_S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MAXT_6_S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MAVGT3_6_S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8/10/2010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87.13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7/20/2011 14:00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87.71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7/25/2012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87.79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7/18/2013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84.13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9/5/2014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79.08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88.33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7/29/2015 14:00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83.04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92.11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03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349" y="9188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Seasonal Peaks—Actual vs. Fitted (LRZ7)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945549" cy="486548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62200" y="1905000"/>
          <a:ext cx="4711699" cy="1524000"/>
        </p:xfrm>
        <a:graphic>
          <a:graphicData uri="http://schemas.openxmlformats.org/drawingml/2006/table">
            <a:tbl>
              <a:tblPr/>
              <a:tblGrid>
                <a:gridCol w="1142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2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DT_7_S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TEMP_7_S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AVGT_7_S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MAXT_7_S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MAVGT3_7_S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7/7/2010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82.42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7/21/2011 14:00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85.46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7/17/2012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86.88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97.33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7/17/2013 14:00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83.63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9/5/2014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76.71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7/28/2015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78.83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85.33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Norm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88.84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80.72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92.27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243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349" y="9188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Seasonal Peaks—Actual vs. Fitted (LRZ8)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2058"/>
            <a:ext cx="6781800" cy="475077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38400" y="1752600"/>
          <a:ext cx="4711699" cy="1524000"/>
        </p:xfrm>
        <a:graphic>
          <a:graphicData uri="http://schemas.openxmlformats.org/drawingml/2006/table">
            <a:tbl>
              <a:tblPr/>
              <a:tblGrid>
                <a:gridCol w="1142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2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DT_8_S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TEMP_8_S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AVGT_8_S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MAXT_8_S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MAVGT3_8_S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8/2/2010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89.25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8/3/2011 14:00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111.00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113.00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111.67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7/30/2012 14:00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111.00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111.00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108.67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7/9/2013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86.50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8/25/2014 13:00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85.42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7/29/2015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99.33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Norm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100.92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88.91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101.89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100.69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871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349" y="9188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Seasonal Peaks—Actual vs. Fitted (LRZ9)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2058"/>
            <a:ext cx="6861123" cy="48063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62200" y="4038600"/>
          <a:ext cx="4711699" cy="1524000"/>
        </p:xfrm>
        <a:graphic>
          <a:graphicData uri="http://schemas.openxmlformats.org/drawingml/2006/table">
            <a:tbl>
              <a:tblPr/>
              <a:tblGrid>
                <a:gridCol w="1142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2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DT_9_S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TEMP_9_S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AVGT_9_S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MAXT_9_S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MAVGT3_9_S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8/2/2010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87.50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8/31/2011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85.13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6/26/2012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88.04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97.67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8/7/2013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86.13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92.67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8/22/2014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83.83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91.33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8/10/2015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88.42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99.33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Norm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86.09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938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959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Seasonal Peaks—Actual vs. Fitted (LRZ10)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083218" cy="496192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28800" y="1600200"/>
          <a:ext cx="5473699" cy="1524000"/>
        </p:xfrm>
        <a:graphic>
          <a:graphicData uri="http://schemas.openxmlformats.org/drawingml/2006/table">
            <a:tbl>
              <a:tblPr/>
              <a:tblGrid>
                <a:gridCol w="1326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5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05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83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25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DT_10_S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TEMP_10_S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AVGT_10_S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MAXT_10_S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MAVGT3_10_S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8/2/2010 14:00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103.67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8/3/2011 14:00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89.38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7/30/2012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88.54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8/8/2013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86.75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96.33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8/6/2014 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83.29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94.67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8/10/2015 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86.46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101.00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Norm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93.68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86.31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95.61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77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72400" cy="1143000"/>
          </a:xfrm>
        </p:spPr>
        <p:txBody>
          <a:bodyPr/>
          <a:lstStyle/>
          <a:p>
            <a:r>
              <a:rPr lang="en-US" dirty="0" smtClean="0"/>
              <a:t>LRZ Energy Forecasts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03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Sales vs. Metered Load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state-level forecasts are developed for retail sales (customer level) but the LRZ forecasts need to be for metered loads (substation level)</a:t>
            </a:r>
          </a:p>
          <a:p>
            <a:r>
              <a:rPr lang="en-US" dirty="0" smtClean="0"/>
              <a:t>The difference is primarily due to losses on the distribution system</a:t>
            </a:r>
          </a:p>
          <a:p>
            <a:r>
              <a:rPr lang="en-US" dirty="0" smtClean="0"/>
              <a:t>We have calculated an adjustment based on historical data (2011-2014)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1143000"/>
          </a:xfrm>
        </p:spPr>
        <p:txBody>
          <a:bodyPr/>
          <a:lstStyle/>
          <a:p>
            <a:r>
              <a:rPr lang="en-US" dirty="0" smtClean="0"/>
              <a:t>LRZ Gross* Metered Load (</a:t>
            </a:r>
            <a:r>
              <a:rPr lang="en-US" dirty="0" err="1" smtClean="0"/>
              <a:t>GWh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400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Without adjustment for EE programs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23217"/>
              </p:ext>
            </p:extLst>
          </p:nvPr>
        </p:nvGraphicFramePr>
        <p:xfrm>
          <a:off x="533404" y="1752600"/>
          <a:ext cx="8077196" cy="3899655"/>
        </p:xfrm>
        <a:graphic>
          <a:graphicData uri="http://schemas.openxmlformats.org/drawingml/2006/table">
            <a:tbl>
              <a:tblPr/>
              <a:tblGrid>
                <a:gridCol w="1135856">
                  <a:extLst>
                    <a:ext uri="{9D8B030D-6E8A-4147-A177-3AD203B41FA5}">
                      <a16:colId xmlns:a16="http://schemas.microsoft.com/office/drawing/2014/main" xmlns="" val="4205199246"/>
                    </a:ext>
                  </a:extLst>
                </a:gridCol>
                <a:gridCol w="694134">
                  <a:extLst>
                    <a:ext uri="{9D8B030D-6E8A-4147-A177-3AD203B41FA5}">
                      <a16:colId xmlns:a16="http://schemas.microsoft.com/office/drawing/2014/main" xmlns="" val="3048069748"/>
                    </a:ext>
                  </a:extLst>
                </a:gridCol>
                <a:gridCol w="694134">
                  <a:extLst>
                    <a:ext uri="{9D8B030D-6E8A-4147-A177-3AD203B41FA5}">
                      <a16:colId xmlns:a16="http://schemas.microsoft.com/office/drawing/2014/main" xmlns="" val="1334091816"/>
                    </a:ext>
                  </a:extLst>
                </a:gridCol>
                <a:gridCol w="694134">
                  <a:extLst>
                    <a:ext uri="{9D8B030D-6E8A-4147-A177-3AD203B41FA5}">
                      <a16:colId xmlns:a16="http://schemas.microsoft.com/office/drawing/2014/main" xmlns="" val="2344583050"/>
                    </a:ext>
                  </a:extLst>
                </a:gridCol>
                <a:gridCol w="694134">
                  <a:extLst>
                    <a:ext uri="{9D8B030D-6E8A-4147-A177-3AD203B41FA5}">
                      <a16:colId xmlns:a16="http://schemas.microsoft.com/office/drawing/2014/main" xmlns="" val="445235089"/>
                    </a:ext>
                  </a:extLst>
                </a:gridCol>
                <a:gridCol w="694134">
                  <a:extLst>
                    <a:ext uri="{9D8B030D-6E8A-4147-A177-3AD203B41FA5}">
                      <a16:colId xmlns:a16="http://schemas.microsoft.com/office/drawing/2014/main" xmlns="" val="2855780281"/>
                    </a:ext>
                  </a:extLst>
                </a:gridCol>
                <a:gridCol w="694134">
                  <a:extLst>
                    <a:ext uri="{9D8B030D-6E8A-4147-A177-3AD203B41FA5}">
                      <a16:colId xmlns:a16="http://schemas.microsoft.com/office/drawing/2014/main" xmlns="" val="1045715981"/>
                    </a:ext>
                  </a:extLst>
                </a:gridCol>
                <a:gridCol w="694134">
                  <a:extLst>
                    <a:ext uri="{9D8B030D-6E8A-4147-A177-3AD203B41FA5}">
                      <a16:colId xmlns:a16="http://schemas.microsoft.com/office/drawing/2014/main" xmlns="" val="598624584"/>
                    </a:ext>
                  </a:extLst>
                </a:gridCol>
                <a:gridCol w="694134">
                  <a:extLst>
                    <a:ext uri="{9D8B030D-6E8A-4147-A177-3AD203B41FA5}">
                      <a16:colId xmlns:a16="http://schemas.microsoft.com/office/drawing/2014/main" xmlns="" val="725657577"/>
                    </a:ext>
                  </a:extLst>
                </a:gridCol>
                <a:gridCol w="694134">
                  <a:extLst>
                    <a:ext uri="{9D8B030D-6E8A-4147-A177-3AD203B41FA5}">
                      <a16:colId xmlns:a16="http://schemas.microsoft.com/office/drawing/2014/main" xmlns="" val="2165149507"/>
                    </a:ext>
                  </a:extLst>
                </a:gridCol>
                <a:gridCol w="694134">
                  <a:extLst>
                    <a:ext uri="{9D8B030D-6E8A-4147-A177-3AD203B41FA5}">
                      <a16:colId xmlns:a16="http://schemas.microsoft.com/office/drawing/2014/main" xmlns="" val="1607339960"/>
                    </a:ext>
                  </a:extLst>
                </a:gridCol>
              </a:tblGrid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0060046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111,306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2751211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106,783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9921405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103,760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105,499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110,054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7676508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112,418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7191895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107,422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109,076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113,442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5433425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109,430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108,465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110,025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114,289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8823314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111,359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110,503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114,689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2450149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113,274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111,357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111,260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115,380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4310000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115,080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112,701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112,040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116,447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5425031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116,830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114,057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113,164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117,744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9306578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118,635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115,408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114,214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118,627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4654816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120,469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115,186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119,744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6717450"/>
                  </a:ext>
                </a:extLst>
              </a:tr>
              <a:tr h="259977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Compound Annual Growth Rates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9388895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0876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66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MISO provided a new historical dataset that closely matches previous data</a:t>
            </a:r>
          </a:p>
          <a:p>
            <a:r>
              <a:rPr lang="en-US" dirty="0" smtClean="0"/>
              <a:t>That dataset was used here and for the weather normalization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14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EE/DR/DG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Adjustment is done at the LRZ level using data provided by MISO from the MTEP process</a:t>
            </a:r>
          </a:p>
          <a:p>
            <a:r>
              <a:rPr lang="en-US" dirty="0" smtClean="0"/>
              <a:t>AEG study was used and the amount selected by EGEAS in the Policy Regulations future is used here</a:t>
            </a:r>
          </a:p>
          <a:p>
            <a:pPr lvl="1"/>
            <a:r>
              <a:rPr lang="en-US" dirty="0" smtClean="0"/>
              <a:t>The adjustment this year is smaller than last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53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1143000"/>
          </a:xfrm>
        </p:spPr>
        <p:txBody>
          <a:bodyPr/>
          <a:lstStyle/>
          <a:p>
            <a:r>
              <a:rPr lang="en-US" dirty="0" smtClean="0"/>
              <a:t>LRZ Net* Metered Load (</a:t>
            </a:r>
            <a:r>
              <a:rPr lang="en-US" dirty="0" err="1" smtClean="0"/>
              <a:t>GWh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4124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With adjustment for EE energy impact at LRZ level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78757"/>
              </p:ext>
            </p:extLst>
          </p:nvPr>
        </p:nvGraphicFramePr>
        <p:xfrm>
          <a:off x="533400" y="1600202"/>
          <a:ext cx="8001006" cy="4034115"/>
        </p:xfrm>
        <a:graphic>
          <a:graphicData uri="http://schemas.openxmlformats.org/drawingml/2006/table">
            <a:tbl>
              <a:tblPr/>
              <a:tblGrid>
                <a:gridCol w="965356">
                  <a:extLst>
                    <a:ext uri="{9D8B030D-6E8A-4147-A177-3AD203B41FA5}">
                      <a16:colId xmlns:a16="http://schemas.microsoft.com/office/drawing/2014/main" xmlns="" val="2819304531"/>
                    </a:ext>
                  </a:extLst>
                </a:gridCol>
                <a:gridCol w="703565">
                  <a:extLst>
                    <a:ext uri="{9D8B030D-6E8A-4147-A177-3AD203B41FA5}">
                      <a16:colId xmlns:a16="http://schemas.microsoft.com/office/drawing/2014/main" xmlns="" val="1906705806"/>
                    </a:ext>
                  </a:extLst>
                </a:gridCol>
                <a:gridCol w="703565">
                  <a:extLst>
                    <a:ext uri="{9D8B030D-6E8A-4147-A177-3AD203B41FA5}">
                      <a16:colId xmlns:a16="http://schemas.microsoft.com/office/drawing/2014/main" xmlns="" val="4054682383"/>
                    </a:ext>
                  </a:extLst>
                </a:gridCol>
                <a:gridCol w="703565">
                  <a:extLst>
                    <a:ext uri="{9D8B030D-6E8A-4147-A177-3AD203B41FA5}">
                      <a16:colId xmlns:a16="http://schemas.microsoft.com/office/drawing/2014/main" xmlns="" val="3327360288"/>
                    </a:ext>
                  </a:extLst>
                </a:gridCol>
                <a:gridCol w="703565">
                  <a:extLst>
                    <a:ext uri="{9D8B030D-6E8A-4147-A177-3AD203B41FA5}">
                      <a16:colId xmlns:a16="http://schemas.microsoft.com/office/drawing/2014/main" xmlns="" val="3415373486"/>
                    </a:ext>
                  </a:extLst>
                </a:gridCol>
                <a:gridCol w="703565">
                  <a:extLst>
                    <a:ext uri="{9D8B030D-6E8A-4147-A177-3AD203B41FA5}">
                      <a16:colId xmlns:a16="http://schemas.microsoft.com/office/drawing/2014/main" xmlns="" val="3388781939"/>
                    </a:ext>
                  </a:extLst>
                </a:gridCol>
                <a:gridCol w="703565">
                  <a:extLst>
                    <a:ext uri="{9D8B030D-6E8A-4147-A177-3AD203B41FA5}">
                      <a16:colId xmlns:a16="http://schemas.microsoft.com/office/drawing/2014/main" xmlns="" val="119921887"/>
                    </a:ext>
                  </a:extLst>
                </a:gridCol>
                <a:gridCol w="703565">
                  <a:extLst>
                    <a:ext uri="{9D8B030D-6E8A-4147-A177-3AD203B41FA5}">
                      <a16:colId xmlns:a16="http://schemas.microsoft.com/office/drawing/2014/main" xmlns="" val="624141218"/>
                    </a:ext>
                  </a:extLst>
                </a:gridCol>
                <a:gridCol w="703565">
                  <a:extLst>
                    <a:ext uri="{9D8B030D-6E8A-4147-A177-3AD203B41FA5}">
                      <a16:colId xmlns:a16="http://schemas.microsoft.com/office/drawing/2014/main" xmlns="" val="1066662515"/>
                    </a:ext>
                  </a:extLst>
                </a:gridCol>
                <a:gridCol w="703565">
                  <a:extLst>
                    <a:ext uri="{9D8B030D-6E8A-4147-A177-3AD203B41FA5}">
                      <a16:colId xmlns:a16="http://schemas.microsoft.com/office/drawing/2014/main" xmlns="" val="2539766578"/>
                    </a:ext>
                  </a:extLst>
                </a:gridCol>
                <a:gridCol w="703565">
                  <a:extLst>
                    <a:ext uri="{9D8B030D-6E8A-4147-A177-3AD203B41FA5}">
                      <a16:colId xmlns:a16="http://schemas.microsoft.com/office/drawing/2014/main" xmlns="" val="3987395766"/>
                    </a:ext>
                  </a:extLst>
                </a:gridCol>
              </a:tblGrid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197082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111,306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2717285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103,761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106,747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7124305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103,581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105,089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3030265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105,149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105,063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112,320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2109310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108,432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113,306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2327057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108,867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109,257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114,109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9061274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110,682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109,491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109,606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114,460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9319977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112,481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110,796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110,232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115,097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4130065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114,163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112,050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110,874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116,104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7450166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115,783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113,310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111,858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0613810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114,559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112,762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118,148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1378972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119,138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115,824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113,584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119,188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839229"/>
                  </a:ext>
                </a:extLst>
              </a:tr>
              <a:tr h="268941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Compound Annual Growth Rates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6653456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8704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4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LRZ Energy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139573"/>
              </p:ext>
            </p:extLst>
          </p:nvPr>
        </p:nvGraphicFramePr>
        <p:xfrm>
          <a:off x="533400" y="1828800"/>
          <a:ext cx="736414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02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LRZ Energy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769192"/>
              </p:ext>
            </p:extLst>
          </p:nvPr>
        </p:nvGraphicFramePr>
        <p:xfrm>
          <a:off x="533400" y="1828800"/>
          <a:ext cx="736414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61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LRZ Energy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003719"/>
              </p:ext>
            </p:extLst>
          </p:nvPr>
        </p:nvGraphicFramePr>
        <p:xfrm>
          <a:off x="457200" y="1905888"/>
          <a:ext cx="7440349" cy="479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62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LRZ Energy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021068"/>
              </p:ext>
            </p:extLst>
          </p:nvPr>
        </p:nvGraphicFramePr>
        <p:xfrm>
          <a:off x="381000" y="1954212"/>
          <a:ext cx="7516549" cy="459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70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LRZ Energy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041496"/>
              </p:ext>
            </p:extLst>
          </p:nvPr>
        </p:nvGraphicFramePr>
        <p:xfrm>
          <a:off x="533401" y="1927224"/>
          <a:ext cx="7364148" cy="462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1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LRZ Energy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287300"/>
              </p:ext>
            </p:extLst>
          </p:nvPr>
        </p:nvGraphicFramePr>
        <p:xfrm>
          <a:off x="457201" y="1828800"/>
          <a:ext cx="744034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75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LRZ Energy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131231"/>
              </p:ext>
            </p:extLst>
          </p:nvPr>
        </p:nvGraphicFramePr>
        <p:xfrm>
          <a:off x="533401" y="1752600"/>
          <a:ext cx="736414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51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LRZ Energy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836814"/>
              </p:ext>
            </p:extLst>
          </p:nvPr>
        </p:nvGraphicFramePr>
        <p:xfrm>
          <a:off x="457200" y="1752600"/>
          <a:ext cx="744034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67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stakeholder comments and at the request of MISO, we used the ILF models to determine weather normal historical energy and peak demand values for 2011 to 2015</a:t>
            </a:r>
          </a:p>
          <a:p>
            <a:r>
              <a:rPr lang="en-US" dirty="0" smtClean="0"/>
              <a:t>Process description and results are provided as a separate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0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LRZ Energy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685535"/>
              </p:ext>
            </p:extLst>
          </p:nvPr>
        </p:nvGraphicFramePr>
        <p:xfrm>
          <a:off x="457201" y="1828800"/>
          <a:ext cx="744034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65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LRZ Energy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671348"/>
              </p:ext>
            </p:extLst>
          </p:nvPr>
        </p:nvGraphicFramePr>
        <p:xfrm>
          <a:off x="457201" y="1828800"/>
          <a:ext cx="744034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5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72400" cy="1143000"/>
          </a:xfrm>
        </p:spPr>
        <p:txBody>
          <a:bodyPr/>
          <a:lstStyle/>
          <a:p>
            <a:r>
              <a:rPr lang="en-US" dirty="0" smtClean="0"/>
              <a:t>LRZ Peak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8839200" cy="1143000"/>
          </a:xfrm>
        </p:spPr>
        <p:txBody>
          <a:bodyPr/>
          <a:lstStyle/>
          <a:p>
            <a:r>
              <a:rPr lang="en-US" dirty="0" smtClean="0"/>
              <a:t>Metered Load vs. Resource Needs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 smtClean="0"/>
              <a:t>peak demand </a:t>
            </a:r>
            <a:r>
              <a:rPr lang="en-US" sz="2800" dirty="0"/>
              <a:t>forecasts are developed </a:t>
            </a:r>
            <a:r>
              <a:rPr lang="en-US" sz="2800" dirty="0" smtClean="0"/>
              <a:t>for </a:t>
            </a:r>
            <a:r>
              <a:rPr lang="en-US" sz="2800" dirty="0"/>
              <a:t>metered loads (substation level</a:t>
            </a:r>
            <a:r>
              <a:rPr lang="en-US" sz="2800" dirty="0" smtClean="0"/>
              <a:t>) but resource needs are determined at the generator level</a:t>
            </a:r>
            <a:endParaRPr lang="en-US" sz="2800" dirty="0"/>
          </a:p>
          <a:p>
            <a:r>
              <a:rPr lang="en-US" sz="2800" dirty="0"/>
              <a:t>The difference is primarily due to losses on the </a:t>
            </a:r>
            <a:r>
              <a:rPr lang="en-US" sz="2800" dirty="0" smtClean="0"/>
              <a:t>transmission system</a:t>
            </a:r>
            <a:endParaRPr lang="en-US" sz="2800" dirty="0"/>
          </a:p>
          <a:p>
            <a:r>
              <a:rPr lang="en-US" sz="2800" dirty="0"/>
              <a:t>We have </a:t>
            </a:r>
            <a:r>
              <a:rPr lang="en-US" sz="2800" dirty="0" smtClean="0"/>
              <a:t>NOT calculated </a:t>
            </a:r>
            <a:r>
              <a:rPr lang="en-US" sz="2800" dirty="0"/>
              <a:t>an adjustment </a:t>
            </a:r>
            <a:r>
              <a:rPr lang="en-US" sz="2800" dirty="0" smtClean="0"/>
              <a:t>because we do not have the necessary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85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LRZ Non-coincident Peaks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provide LRZ summer and winter peak demands that are non-coincident with the MISO peak</a:t>
            </a:r>
          </a:p>
          <a:p>
            <a:r>
              <a:rPr lang="en-US" dirty="0" smtClean="0"/>
              <a:t>Thus, the arithmetic sum of the LRZ peaks is greater than the MISO coincident 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20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r>
              <a:rPr lang="en-US" sz="3200" dirty="0" smtClean="0"/>
              <a:t>Gross Summer </a:t>
            </a:r>
            <a:r>
              <a:rPr lang="en-US" sz="3200" dirty="0"/>
              <a:t>Non-coincident Peak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/>
              <a:t>Metered Load in MW)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540845"/>
              </p:ext>
            </p:extLst>
          </p:nvPr>
        </p:nvGraphicFramePr>
        <p:xfrm>
          <a:off x="816863" y="1905000"/>
          <a:ext cx="7488937" cy="3832410"/>
        </p:xfrm>
        <a:graphic>
          <a:graphicData uri="http://schemas.openxmlformats.org/drawingml/2006/table">
            <a:tbl>
              <a:tblPr/>
              <a:tblGrid>
                <a:gridCol w="1029947">
                  <a:extLst>
                    <a:ext uri="{9D8B030D-6E8A-4147-A177-3AD203B41FA5}">
                      <a16:colId xmlns:a16="http://schemas.microsoft.com/office/drawing/2014/main" xmlns="" val="3848181618"/>
                    </a:ext>
                  </a:extLst>
                </a:gridCol>
                <a:gridCol w="645899">
                  <a:extLst>
                    <a:ext uri="{9D8B030D-6E8A-4147-A177-3AD203B41FA5}">
                      <a16:colId xmlns:a16="http://schemas.microsoft.com/office/drawing/2014/main" xmlns="" val="4099006185"/>
                    </a:ext>
                  </a:extLst>
                </a:gridCol>
                <a:gridCol w="645899">
                  <a:extLst>
                    <a:ext uri="{9D8B030D-6E8A-4147-A177-3AD203B41FA5}">
                      <a16:colId xmlns:a16="http://schemas.microsoft.com/office/drawing/2014/main" xmlns="" val="3860922845"/>
                    </a:ext>
                  </a:extLst>
                </a:gridCol>
                <a:gridCol w="645899">
                  <a:extLst>
                    <a:ext uri="{9D8B030D-6E8A-4147-A177-3AD203B41FA5}">
                      <a16:colId xmlns:a16="http://schemas.microsoft.com/office/drawing/2014/main" xmlns="" val="3770230884"/>
                    </a:ext>
                  </a:extLst>
                </a:gridCol>
                <a:gridCol w="645899">
                  <a:extLst>
                    <a:ext uri="{9D8B030D-6E8A-4147-A177-3AD203B41FA5}">
                      <a16:colId xmlns:a16="http://schemas.microsoft.com/office/drawing/2014/main" xmlns="" val="4069519468"/>
                    </a:ext>
                  </a:extLst>
                </a:gridCol>
                <a:gridCol w="645899">
                  <a:extLst>
                    <a:ext uri="{9D8B030D-6E8A-4147-A177-3AD203B41FA5}">
                      <a16:colId xmlns:a16="http://schemas.microsoft.com/office/drawing/2014/main" xmlns="" val="585679689"/>
                    </a:ext>
                  </a:extLst>
                </a:gridCol>
                <a:gridCol w="645899">
                  <a:extLst>
                    <a:ext uri="{9D8B030D-6E8A-4147-A177-3AD203B41FA5}">
                      <a16:colId xmlns:a16="http://schemas.microsoft.com/office/drawing/2014/main" xmlns="" val="2550470640"/>
                    </a:ext>
                  </a:extLst>
                </a:gridCol>
                <a:gridCol w="645899">
                  <a:extLst>
                    <a:ext uri="{9D8B030D-6E8A-4147-A177-3AD203B41FA5}">
                      <a16:colId xmlns:a16="http://schemas.microsoft.com/office/drawing/2014/main" xmlns="" val="2096855089"/>
                    </a:ext>
                  </a:extLst>
                </a:gridCol>
                <a:gridCol w="645899">
                  <a:extLst>
                    <a:ext uri="{9D8B030D-6E8A-4147-A177-3AD203B41FA5}">
                      <a16:colId xmlns:a16="http://schemas.microsoft.com/office/drawing/2014/main" xmlns="" val="1191803512"/>
                    </a:ext>
                  </a:extLst>
                </a:gridCol>
                <a:gridCol w="645899">
                  <a:extLst>
                    <a:ext uri="{9D8B030D-6E8A-4147-A177-3AD203B41FA5}">
                      <a16:colId xmlns:a16="http://schemas.microsoft.com/office/drawing/2014/main" xmlns="" val="1065167237"/>
                    </a:ext>
                  </a:extLst>
                </a:gridCol>
                <a:gridCol w="645899">
                  <a:extLst>
                    <a:ext uri="{9D8B030D-6E8A-4147-A177-3AD203B41FA5}">
                      <a16:colId xmlns:a16="http://schemas.microsoft.com/office/drawing/2014/main" xmlns="" val="2070648859"/>
                    </a:ext>
                  </a:extLst>
                </a:gridCol>
              </a:tblGrid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3755319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066534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0472308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3481780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5879380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6919745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1668779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5632010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5386712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6006851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4777003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9437803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2710878"/>
                  </a:ext>
                </a:extLst>
              </a:tr>
              <a:tr h="25549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Compound Annual Growth Rates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1174663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6437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977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36" y="685802"/>
            <a:ext cx="7772400" cy="1143000"/>
          </a:xfrm>
        </p:spPr>
        <p:txBody>
          <a:bodyPr/>
          <a:lstStyle/>
          <a:p>
            <a:r>
              <a:rPr lang="en-US" sz="3200" dirty="0" smtClean="0"/>
              <a:t>Net Summer </a:t>
            </a:r>
            <a:r>
              <a:rPr lang="en-US" sz="3200" dirty="0"/>
              <a:t>Non-coincident Peak </a:t>
            </a:r>
            <a:r>
              <a:rPr lang="en-US" sz="3200" dirty="0" smtClean="0"/>
              <a:t>with </a:t>
            </a:r>
            <a:br>
              <a:rPr lang="en-US" sz="3200" dirty="0" smtClean="0"/>
            </a:br>
            <a:r>
              <a:rPr lang="en-US" sz="3200" dirty="0" smtClean="0"/>
              <a:t>EE Adjustment </a:t>
            </a:r>
            <a:r>
              <a:rPr lang="en-US" sz="3200" dirty="0"/>
              <a:t>(Metered Load in MW)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49064"/>
              </p:ext>
            </p:extLst>
          </p:nvPr>
        </p:nvGraphicFramePr>
        <p:xfrm>
          <a:off x="914400" y="1828802"/>
          <a:ext cx="7391396" cy="3832410"/>
        </p:xfrm>
        <a:graphic>
          <a:graphicData uri="http://schemas.openxmlformats.org/drawingml/2006/table">
            <a:tbl>
              <a:tblPr/>
              <a:tblGrid>
                <a:gridCol w="912496">
                  <a:extLst>
                    <a:ext uri="{9D8B030D-6E8A-4147-A177-3AD203B41FA5}">
                      <a16:colId xmlns:a16="http://schemas.microsoft.com/office/drawing/2014/main" xmlns="" val="2097550313"/>
                    </a:ext>
                  </a:extLst>
                </a:gridCol>
                <a:gridCol w="647890">
                  <a:extLst>
                    <a:ext uri="{9D8B030D-6E8A-4147-A177-3AD203B41FA5}">
                      <a16:colId xmlns:a16="http://schemas.microsoft.com/office/drawing/2014/main" xmlns="" val="3527936035"/>
                    </a:ext>
                  </a:extLst>
                </a:gridCol>
                <a:gridCol w="647890">
                  <a:extLst>
                    <a:ext uri="{9D8B030D-6E8A-4147-A177-3AD203B41FA5}">
                      <a16:colId xmlns:a16="http://schemas.microsoft.com/office/drawing/2014/main" xmlns="" val="3790998191"/>
                    </a:ext>
                  </a:extLst>
                </a:gridCol>
                <a:gridCol w="647890">
                  <a:extLst>
                    <a:ext uri="{9D8B030D-6E8A-4147-A177-3AD203B41FA5}">
                      <a16:colId xmlns:a16="http://schemas.microsoft.com/office/drawing/2014/main" xmlns="" val="1545695422"/>
                    </a:ext>
                  </a:extLst>
                </a:gridCol>
                <a:gridCol w="647890">
                  <a:extLst>
                    <a:ext uri="{9D8B030D-6E8A-4147-A177-3AD203B41FA5}">
                      <a16:colId xmlns:a16="http://schemas.microsoft.com/office/drawing/2014/main" xmlns="" val="2315475488"/>
                    </a:ext>
                  </a:extLst>
                </a:gridCol>
                <a:gridCol w="647890">
                  <a:extLst>
                    <a:ext uri="{9D8B030D-6E8A-4147-A177-3AD203B41FA5}">
                      <a16:colId xmlns:a16="http://schemas.microsoft.com/office/drawing/2014/main" xmlns="" val="523253194"/>
                    </a:ext>
                  </a:extLst>
                </a:gridCol>
                <a:gridCol w="647890">
                  <a:extLst>
                    <a:ext uri="{9D8B030D-6E8A-4147-A177-3AD203B41FA5}">
                      <a16:colId xmlns:a16="http://schemas.microsoft.com/office/drawing/2014/main" xmlns="" val="3812018318"/>
                    </a:ext>
                  </a:extLst>
                </a:gridCol>
                <a:gridCol w="647890">
                  <a:extLst>
                    <a:ext uri="{9D8B030D-6E8A-4147-A177-3AD203B41FA5}">
                      <a16:colId xmlns:a16="http://schemas.microsoft.com/office/drawing/2014/main" xmlns="" val="304304436"/>
                    </a:ext>
                  </a:extLst>
                </a:gridCol>
                <a:gridCol w="647890">
                  <a:extLst>
                    <a:ext uri="{9D8B030D-6E8A-4147-A177-3AD203B41FA5}">
                      <a16:colId xmlns:a16="http://schemas.microsoft.com/office/drawing/2014/main" xmlns="" val="3179713971"/>
                    </a:ext>
                  </a:extLst>
                </a:gridCol>
                <a:gridCol w="647890">
                  <a:extLst>
                    <a:ext uri="{9D8B030D-6E8A-4147-A177-3AD203B41FA5}">
                      <a16:colId xmlns:a16="http://schemas.microsoft.com/office/drawing/2014/main" xmlns="" val="161611182"/>
                    </a:ext>
                  </a:extLst>
                </a:gridCol>
                <a:gridCol w="647890">
                  <a:extLst>
                    <a:ext uri="{9D8B030D-6E8A-4147-A177-3AD203B41FA5}">
                      <a16:colId xmlns:a16="http://schemas.microsoft.com/office/drawing/2014/main" xmlns="" val="1987983989"/>
                    </a:ext>
                  </a:extLst>
                </a:gridCol>
              </a:tblGrid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815432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5374714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2857827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3573005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2769944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4329401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2396203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6429259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9097131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0863168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3652599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2736739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3438157"/>
                  </a:ext>
                </a:extLst>
              </a:tr>
              <a:tr h="25549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Compound Annual Growth Rates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2577842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4387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663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r>
              <a:rPr lang="en-US" sz="3200" dirty="0" smtClean="0"/>
              <a:t>Gross Winter </a:t>
            </a:r>
            <a:r>
              <a:rPr lang="en-US" sz="3200" dirty="0"/>
              <a:t>Non-coincident Peak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/>
              <a:t>Metered Load in MW)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970519"/>
              </p:ext>
            </p:extLst>
          </p:nvPr>
        </p:nvGraphicFramePr>
        <p:xfrm>
          <a:off x="990604" y="1828793"/>
          <a:ext cx="7315196" cy="3899655"/>
        </p:xfrm>
        <a:graphic>
          <a:graphicData uri="http://schemas.openxmlformats.org/drawingml/2006/table">
            <a:tbl>
              <a:tblPr/>
              <a:tblGrid>
                <a:gridCol w="1039906">
                  <a:extLst>
                    <a:ext uri="{9D8B030D-6E8A-4147-A177-3AD203B41FA5}">
                      <a16:colId xmlns:a16="http://schemas.microsoft.com/office/drawing/2014/main" xmlns="" val="1499869377"/>
                    </a:ext>
                  </a:extLst>
                </a:gridCol>
                <a:gridCol w="627529">
                  <a:extLst>
                    <a:ext uri="{9D8B030D-6E8A-4147-A177-3AD203B41FA5}">
                      <a16:colId xmlns:a16="http://schemas.microsoft.com/office/drawing/2014/main" xmlns="" val="671628914"/>
                    </a:ext>
                  </a:extLst>
                </a:gridCol>
                <a:gridCol w="627529">
                  <a:extLst>
                    <a:ext uri="{9D8B030D-6E8A-4147-A177-3AD203B41FA5}">
                      <a16:colId xmlns:a16="http://schemas.microsoft.com/office/drawing/2014/main" xmlns="" val="3453004558"/>
                    </a:ext>
                  </a:extLst>
                </a:gridCol>
                <a:gridCol w="627529">
                  <a:extLst>
                    <a:ext uri="{9D8B030D-6E8A-4147-A177-3AD203B41FA5}">
                      <a16:colId xmlns:a16="http://schemas.microsoft.com/office/drawing/2014/main" xmlns="" val="3913955585"/>
                    </a:ext>
                  </a:extLst>
                </a:gridCol>
                <a:gridCol w="627529">
                  <a:extLst>
                    <a:ext uri="{9D8B030D-6E8A-4147-A177-3AD203B41FA5}">
                      <a16:colId xmlns:a16="http://schemas.microsoft.com/office/drawing/2014/main" xmlns="" val="3287927616"/>
                    </a:ext>
                  </a:extLst>
                </a:gridCol>
                <a:gridCol w="627529">
                  <a:extLst>
                    <a:ext uri="{9D8B030D-6E8A-4147-A177-3AD203B41FA5}">
                      <a16:colId xmlns:a16="http://schemas.microsoft.com/office/drawing/2014/main" xmlns="" val="327092663"/>
                    </a:ext>
                  </a:extLst>
                </a:gridCol>
                <a:gridCol w="627529">
                  <a:extLst>
                    <a:ext uri="{9D8B030D-6E8A-4147-A177-3AD203B41FA5}">
                      <a16:colId xmlns:a16="http://schemas.microsoft.com/office/drawing/2014/main" xmlns="" val="4195058832"/>
                    </a:ext>
                  </a:extLst>
                </a:gridCol>
                <a:gridCol w="627529">
                  <a:extLst>
                    <a:ext uri="{9D8B030D-6E8A-4147-A177-3AD203B41FA5}">
                      <a16:colId xmlns:a16="http://schemas.microsoft.com/office/drawing/2014/main" xmlns="" val="1417231149"/>
                    </a:ext>
                  </a:extLst>
                </a:gridCol>
                <a:gridCol w="627529">
                  <a:extLst>
                    <a:ext uri="{9D8B030D-6E8A-4147-A177-3AD203B41FA5}">
                      <a16:colId xmlns:a16="http://schemas.microsoft.com/office/drawing/2014/main" xmlns="" val="414240575"/>
                    </a:ext>
                  </a:extLst>
                </a:gridCol>
                <a:gridCol w="627529">
                  <a:extLst>
                    <a:ext uri="{9D8B030D-6E8A-4147-A177-3AD203B41FA5}">
                      <a16:colId xmlns:a16="http://schemas.microsoft.com/office/drawing/2014/main" xmlns="" val="1459568267"/>
                    </a:ext>
                  </a:extLst>
                </a:gridCol>
                <a:gridCol w="627529">
                  <a:extLst>
                    <a:ext uri="{9D8B030D-6E8A-4147-A177-3AD203B41FA5}">
                      <a16:colId xmlns:a16="http://schemas.microsoft.com/office/drawing/2014/main" xmlns="" val="888509038"/>
                    </a:ext>
                  </a:extLst>
                </a:gridCol>
              </a:tblGrid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7651451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1727044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5265598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1169345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4353793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0574151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4179646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965384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3657704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47087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9597417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437674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2018834"/>
                  </a:ext>
                </a:extLst>
              </a:tr>
              <a:tr h="259977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Compound Annual Growth Rates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406734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4676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617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2"/>
            <a:ext cx="7946136" cy="1143000"/>
          </a:xfrm>
        </p:spPr>
        <p:txBody>
          <a:bodyPr/>
          <a:lstStyle/>
          <a:p>
            <a:r>
              <a:rPr lang="en-US" sz="3200" dirty="0" smtClean="0"/>
              <a:t>Net Winter </a:t>
            </a:r>
            <a:r>
              <a:rPr lang="en-US" sz="3200" dirty="0"/>
              <a:t>Non-coincident Peak </a:t>
            </a:r>
            <a:r>
              <a:rPr lang="en-US" sz="3200" dirty="0" smtClean="0"/>
              <a:t>with </a:t>
            </a:r>
            <a:br>
              <a:rPr lang="en-US" sz="3200" dirty="0" smtClean="0"/>
            </a:br>
            <a:r>
              <a:rPr lang="en-US" sz="3200" dirty="0" smtClean="0"/>
              <a:t>EE Adjustment </a:t>
            </a:r>
            <a:r>
              <a:rPr lang="en-US" sz="3200" dirty="0"/>
              <a:t>(Metered Load in MW)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35750"/>
              </p:ext>
            </p:extLst>
          </p:nvPr>
        </p:nvGraphicFramePr>
        <p:xfrm>
          <a:off x="1066800" y="1828808"/>
          <a:ext cx="7162800" cy="3899640"/>
        </p:xfrm>
        <a:graphic>
          <a:graphicData uri="http://schemas.openxmlformats.org/drawingml/2006/table">
            <a:tbl>
              <a:tblPr/>
              <a:tblGrid>
                <a:gridCol w="882620">
                  <a:extLst>
                    <a:ext uri="{9D8B030D-6E8A-4147-A177-3AD203B41FA5}">
                      <a16:colId xmlns:a16="http://schemas.microsoft.com/office/drawing/2014/main" xmlns="" val="4039436015"/>
                    </a:ext>
                  </a:extLst>
                </a:gridCol>
                <a:gridCol w="628018">
                  <a:extLst>
                    <a:ext uri="{9D8B030D-6E8A-4147-A177-3AD203B41FA5}">
                      <a16:colId xmlns:a16="http://schemas.microsoft.com/office/drawing/2014/main" xmlns="" val="1812822036"/>
                    </a:ext>
                  </a:extLst>
                </a:gridCol>
                <a:gridCol w="628018">
                  <a:extLst>
                    <a:ext uri="{9D8B030D-6E8A-4147-A177-3AD203B41FA5}">
                      <a16:colId xmlns:a16="http://schemas.microsoft.com/office/drawing/2014/main" xmlns="" val="1263288653"/>
                    </a:ext>
                  </a:extLst>
                </a:gridCol>
                <a:gridCol w="628018">
                  <a:extLst>
                    <a:ext uri="{9D8B030D-6E8A-4147-A177-3AD203B41FA5}">
                      <a16:colId xmlns:a16="http://schemas.microsoft.com/office/drawing/2014/main" xmlns="" val="2867797926"/>
                    </a:ext>
                  </a:extLst>
                </a:gridCol>
                <a:gridCol w="628018">
                  <a:extLst>
                    <a:ext uri="{9D8B030D-6E8A-4147-A177-3AD203B41FA5}">
                      <a16:colId xmlns:a16="http://schemas.microsoft.com/office/drawing/2014/main" xmlns="" val="2395185282"/>
                    </a:ext>
                  </a:extLst>
                </a:gridCol>
                <a:gridCol w="628018">
                  <a:extLst>
                    <a:ext uri="{9D8B030D-6E8A-4147-A177-3AD203B41FA5}">
                      <a16:colId xmlns:a16="http://schemas.microsoft.com/office/drawing/2014/main" xmlns="" val="2009414633"/>
                    </a:ext>
                  </a:extLst>
                </a:gridCol>
                <a:gridCol w="628018">
                  <a:extLst>
                    <a:ext uri="{9D8B030D-6E8A-4147-A177-3AD203B41FA5}">
                      <a16:colId xmlns:a16="http://schemas.microsoft.com/office/drawing/2014/main" xmlns="" val="3166373099"/>
                    </a:ext>
                  </a:extLst>
                </a:gridCol>
                <a:gridCol w="628018">
                  <a:extLst>
                    <a:ext uri="{9D8B030D-6E8A-4147-A177-3AD203B41FA5}">
                      <a16:colId xmlns:a16="http://schemas.microsoft.com/office/drawing/2014/main" xmlns="" val="1751072376"/>
                    </a:ext>
                  </a:extLst>
                </a:gridCol>
                <a:gridCol w="628018">
                  <a:extLst>
                    <a:ext uri="{9D8B030D-6E8A-4147-A177-3AD203B41FA5}">
                      <a16:colId xmlns:a16="http://schemas.microsoft.com/office/drawing/2014/main" xmlns="" val="1901333439"/>
                    </a:ext>
                  </a:extLst>
                </a:gridCol>
                <a:gridCol w="628018">
                  <a:extLst>
                    <a:ext uri="{9D8B030D-6E8A-4147-A177-3AD203B41FA5}">
                      <a16:colId xmlns:a16="http://schemas.microsoft.com/office/drawing/2014/main" xmlns="" val="2631813464"/>
                    </a:ext>
                  </a:extLst>
                </a:gridCol>
                <a:gridCol w="628018">
                  <a:extLst>
                    <a:ext uri="{9D8B030D-6E8A-4147-A177-3AD203B41FA5}">
                      <a16:colId xmlns:a16="http://schemas.microsoft.com/office/drawing/2014/main" xmlns="" val="4224950817"/>
                    </a:ext>
                  </a:extLst>
                </a:gridCol>
              </a:tblGrid>
              <a:tr h="25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LRZ10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17731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2742174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6243805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9787436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6187940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5440790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089600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7270551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5093020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3864621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4235678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279921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0909866"/>
                  </a:ext>
                </a:extLst>
              </a:tr>
              <a:tr h="25997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Compound Annual Growth Rates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2928816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713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756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1143000"/>
          </a:xfrm>
        </p:spPr>
        <p:txBody>
          <a:bodyPr/>
          <a:lstStyle/>
          <a:p>
            <a:r>
              <a:rPr lang="en-US" dirty="0" smtClean="0"/>
              <a:t>LRZ 1 Non-coincident Peak (MW)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79729"/>
              </p:ext>
            </p:extLst>
          </p:nvPr>
        </p:nvGraphicFramePr>
        <p:xfrm>
          <a:off x="244431" y="1752600"/>
          <a:ext cx="8655137" cy="481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514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July workshop, different options were presented for the Louisiana econometric model</a:t>
            </a:r>
          </a:p>
          <a:p>
            <a:r>
              <a:rPr lang="en-US" dirty="0" smtClean="0"/>
              <a:t>Option 1 (which disregards 2005 from history) was chosen and was used for the work presented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6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1143000"/>
          </a:xfrm>
        </p:spPr>
        <p:txBody>
          <a:bodyPr/>
          <a:lstStyle/>
          <a:p>
            <a:r>
              <a:rPr lang="en-US" dirty="0"/>
              <a:t>LRZ </a:t>
            </a:r>
            <a:r>
              <a:rPr lang="en-US" dirty="0" smtClean="0"/>
              <a:t>2 </a:t>
            </a:r>
            <a:r>
              <a:rPr lang="en-US" dirty="0"/>
              <a:t>Non-coincident Peak (MW)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71043"/>
              </p:ext>
            </p:extLst>
          </p:nvPr>
        </p:nvGraphicFramePr>
        <p:xfrm>
          <a:off x="244431" y="1828800"/>
          <a:ext cx="8655137" cy="474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6244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143000"/>
          </a:xfrm>
        </p:spPr>
        <p:txBody>
          <a:bodyPr/>
          <a:lstStyle/>
          <a:p>
            <a:r>
              <a:rPr lang="en-US" dirty="0"/>
              <a:t>LRZ </a:t>
            </a:r>
            <a:r>
              <a:rPr lang="en-US" dirty="0" smtClean="0"/>
              <a:t>3 </a:t>
            </a:r>
            <a:r>
              <a:rPr lang="en-US" dirty="0"/>
              <a:t>Non-coincident Peak (MW)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824397"/>
              </p:ext>
            </p:extLst>
          </p:nvPr>
        </p:nvGraphicFramePr>
        <p:xfrm>
          <a:off x="244431" y="1752600"/>
          <a:ext cx="8655137" cy="481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921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10600" cy="1143000"/>
          </a:xfrm>
        </p:spPr>
        <p:txBody>
          <a:bodyPr/>
          <a:lstStyle/>
          <a:p>
            <a:r>
              <a:rPr lang="en-US" dirty="0"/>
              <a:t>LRZ </a:t>
            </a:r>
            <a:r>
              <a:rPr lang="en-US" dirty="0" smtClean="0"/>
              <a:t>4 </a:t>
            </a:r>
            <a:r>
              <a:rPr lang="en-US" dirty="0"/>
              <a:t>Non-coincident Peak (MW)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627168"/>
              </p:ext>
            </p:extLst>
          </p:nvPr>
        </p:nvGraphicFramePr>
        <p:xfrm>
          <a:off x="244431" y="1828800"/>
          <a:ext cx="8655137" cy="474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640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10600" cy="1143000"/>
          </a:xfrm>
        </p:spPr>
        <p:txBody>
          <a:bodyPr/>
          <a:lstStyle/>
          <a:p>
            <a:r>
              <a:rPr lang="en-US" dirty="0"/>
              <a:t>LRZ </a:t>
            </a:r>
            <a:r>
              <a:rPr lang="en-US" dirty="0" smtClean="0"/>
              <a:t>5 </a:t>
            </a:r>
            <a:r>
              <a:rPr lang="en-US" dirty="0"/>
              <a:t>Non-coincident Peak (MW)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79937"/>
              </p:ext>
            </p:extLst>
          </p:nvPr>
        </p:nvGraphicFramePr>
        <p:xfrm>
          <a:off x="244431" y="1828800"/>
          <a:ext cx="8655137" cy="474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04737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1143000"/>
          </a:xfrm>
        </p:spPr>
        <p:txBody>
          <a:bodyPr/>
          <a:lstStyle/>
          <a:p>
            <a:r>
              <a:rPr lang="en-US" dirty="0"/>
              <a:t>LRZ </a:t>
            </a:r>
            <a:r>
              <a:rPr lang="en-US" dirty="0" smtClean="0"/>
              <a:t>6 </a:t>
            </a:r>
            <a:r>
              <a:rPr lang="en-US" dirty="0"/>
              <a:t>Non-coincident Peak (MW)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648315"/>
              </p:ext>
            </p:extLst>
          </p:nvPr>
        </p:nvGraphicFramePr>
        <p:xfrm>
          <a:off x="244431" y="1752600"/>
          <a:ext cx="8655137" cy="481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87587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838200"/>
            <a:ext cx="8763000" cy="1143000"/>
          </a:xfrm>
        </p:spPr>
        <p:txBody>
          <a:bodyPr/>
          <a:lstStyle/>
          <a:p>
            <a:r>
              <a:rPr lang="en-US" dirty="0"/>
              <a:t>LRZ </a:t>
            </a:r>
            <a:r>
              <a:rPr lang="en-US" dirty="0" smtClean="0"/>
              <a:t>7 </a:t>
            </a:r>
            <a:r>
              <a:rPr lang="en-US" dirty="0"/>
              <a:t>Non-coincident Peak (MW)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873950"/>
              </p:ext>
            </p:extLst>
          </p:nvPr>
        </p:nvGraphicFramePr>
        <p:xfrm>
          <a:off x="244431" y="1828800"/>
          <a:ext cx="8655137" cy="474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6130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1143000"/>
          </a:xfrm>
        </p:spPr>
        <p:txBody>
          <a:bodyPr/>
          <a:lstStyle/>
          <a:p>
            <a:r>
              <a:rPr lang="en-US" dirty="0"/>
              <a:t>LRZ </a:t>
            </a:r>
            <a:r>
              <a:rPr lang="en-US" dirty="0" smtClean="0"/>
              <a:t>8 </a:t>
            </a:r>
            <a:r>
              <a:rPr lang="en-US" dirty="0"/>
              <a:t>Non-coincident Peak (MW)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31635"/>
              </p:ext>
            </p:extLst>
          </p:nvPr>
        </p:nvGraphicFramePr>
        <p:xfrm>
          <a:off x="244431" y="1752600"/>
          <a:ext cx="8655137" cy="481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44905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143000"/>
          </a:xfrm>
        </p:spPr>
        <p:txBody>
          <a:bodyPr/>
          <a:lstStyle/>
          <a:p>
            <a:r>
              <a:rPr lang="en-US" dirty="0"/>
              <a:t>LRZ 9</a:t>
            </a:r>
            <a:r>
              <a:rPr lang="en-US" dirty="0" smtClean="0"/>
              <a:t> </a:t>
            </a:r>
            <a:r>
              <a:rPr lang="en-US" dirty="0"/>
              <a:t>Non-coincident Peak (MW)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71169"/>
              </p:ext>
            </p:extLst>
          </p:nvPr>
        </p:nvGraphicFramePr>
        <p:xfrm>
          <a:off x="244431" y="1676400"/>
          <a:ext cx="8655137" cy="489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25244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869" y="722014"/>
            <a:ext cx="9067800" cy="1143000"/>
          </a:xfrm>
        </p:spPr>
        <p:txBody>
          <a:bodyPr/>
          <a:lstStyle/>
          <a:p>
            <a:r>
              <a:rPr lang="en-US" dirty="0"/>
              <a:t>LRZ </a:t>
            </a:r>
            <a:r>
              <a:rPr lang="en-US" dirty="0" smtClean="0"/>
              <a:t>10 </a:t>
            </a:r>
            <a:r>
              <a:rPr lang="en-US" dirty="0"/>
              <a:t>Non-coincident Peak (MW)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122779"/>
              </p:ext>
            </p:extLst>
          </p:nvPr>
        </p:nvGraphicFramePr>
        <p:xfrm>
          <a:off x="244431" y="1752600"/>
          <a:ext cx="8655137" cy="481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6307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72400" cy="1143000"/>
          </a:xfrm>
        </p:spPr>
        <p:txBody>
          <a:bodyPr/>
          <a:lstStyle/>
          <a:p>
            <a:r>
              <a:rPr lang="en-US" dirty="0" smtClean="0"/>
              <a:t>MISO Level Forecasts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5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72400" cy="1143000"/>
          </a:xfrm>
        </p:spPr>
        <p:txBody>
          <a:bodyPr/>
          <a:lstStyle/>
          <a:p>
            <a:r>
              <a:rPr lang="en-US" dirty="0" smtClean="0"/>
              <a:t>Energy to Peak Models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525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Peak Demand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MISO system energy and peak demand projections here are at the metered load (substation) level</a:t>
            </a:r>
          </a:p>
          <a:p>
            <a:r>
              <a:rPr lang="en-US" dirty="0" smtClean="0"/>
              <a:t>Energy is the arithmetic sum of the LRZ energy forecasts</a:t>
            </a:r>
          </a:p>
          <a:p>
            <a:r>
              <a:rPr lang="en-US" dirty="0" smtClean="0"/>
              <a:t>Peak demand is determined using coincidence factors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667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143000"/>
          </a:xfrm>
        </p:spPr>
        <p:txBody>
          <a:bodyPr/>
          <a:lstStyle/>
          <a:p>
            <a:r>
              <a:rPr lang="en-US" sz="4000" dirty="0"/>
              <a:t>MISO Energy (Metered Load in </a:t>
            </a:r>
            <a:r>
              <a:rPr lang="en-US" sz="4000" dirty="0" err="1"/>
              <a:t>GWh</a:t>
            </a:r>
            <a:r>
              <a:rPr lang="en-US" sz="40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95698"/>
              </p:ext>
            </p:extLst>
          </p:nvPr>
        </p:nvGraphicFramePr>
        <p:xfrm>
          <a:off x="1447800" y="1828806"/>
          <a:ext cx="6248400" cy="4334928"/>
        </p:xfrm>
        <a:graphic>
          <a:graphicData uri="http://schemas.openxmlformats.org/drawingml/2006/table">
            <a:tbl>
              <a:tblPr/>
              <a:tblGrid>
                <a:gridCol w="977867">
                  <a:extLst>
                    <a:ext uri="{9D8B030D-6E8A-4147-A177-3AD203B41FA5}">
                      <a16:colId xmlns:a16="http://schemas.microsoft.com/office/drawing/2014/main" xmlns="" val="3079615687"/>
                    </a:ext>
                  </a:extLst>
                </a:gridCol>
                <a:gridCol w="2734710">
                  <a:extLst>
                    <a:ext uri="{9D8B030D-6E8A-4147-A177-3AD203B41FA5}">
                      <a16:colId xmlns:a16="http://schemas.microsoft.com/office/drawing/2014/main" xmlns="" val="505177053"/>
                    </a:ext>
                  </a:extLst>
                </a:gridCol>
                <a:gridCol w="2535823">
                  <a:extLst>
                    <a:ext uri="{9D8B030D-6E8A-4147-A177-3AD203B41FA5}">
                      <a16:colId xmlns:a16="http://schemas.microsoft.com/office/drawing/2014/main" xmlns="" val="3871395339"/>
                    </a:ext>
                  </a:extLst>
                </a:gridCol>
              </a:tblGrid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MISO energy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MISO energy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346298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without EE/DR/DG adjustment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EE/DR/DG adjustment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836409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667,822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667,822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8175555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687,202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685,935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1868209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700,281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698,377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3428906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712,549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709,986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795000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722,754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719,505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8650840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731,733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727,768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0978235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739,215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734,504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8586236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747,377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741,898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2728496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755,977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749,700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2902900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765,250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758,146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5268859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774,010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766,048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4326722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783,121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774,270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5946059"/>
                  </a:ext>
                </a:extLst>
              </a:tr>
              <a:tr h="27093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Compound Annual Growth Rates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6108872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4767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293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763000" cy="1143000"/>
          </a:xfrm>
        </p:spPr>
        <p:txBody>
          <a:bodyPr/>
          <a:lstStyle/>
          <a:p>
            <a:r>
              <a:rPr lang="en-US" sz="4000" dirty="0" smtClean="0"/>
              <a:t>MISO Energy (Metered Load in </a:t>
            </a:r>
            <a:r>
              <a:rPr lang="en-US" sz="4000" dirty="0" err="1" smtClean="0"/>
              <a:t>GWh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209871"/>
              </p:ext>
            </p:extLst>
          </p:nvPr>
        </p:nvGraphicFramePr>
        <p:xfrm>
          <a:off x="228600" y="1866900"/>
          <a:ext cx="8305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5262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Coincidence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63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85798" y="1828800"/>
          <a:ext cx="7696199" cy="4419602"/>
        </p:xfrm>
        <a:graphic>
          <a:graphicData uri="http://schemas.openxmlformats.org/drawingml/2006/table">
            <a:tbl>
              <a:tblPr/>
              <a:tblGrid>
                <a:gridCol w="679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3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32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3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32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32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15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LRZ</a:t>
                      </a:r>
                    </a:p>
                  </a:txBody>
                  <a:tcPr marL="8436" marR="8436" marT="84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0.946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0.945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0.896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0.891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0.986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0.945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0.885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0.976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0.971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0.907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0.995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0.961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0.875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0.921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0.917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0.937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0.901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0.791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6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Coincidence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64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799" y="1828798"/>
          <a:ext cx="7772400" cy="4419602"/>
        </p:xfrm>
        <a:graphic>
          <a:graphicData uri="http://schemas.openxmlformats.org/drawingml/2006/table">
            <a:tbl>
              <a:tblPr/>
              <a:tblGrid>
                <a:gridCol w="6861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2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2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2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23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23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23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023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LRZ</a:t>
                      </a:r>
                    </a:p>
                  </a:txBody>
                  <a:tcPr marL="8436" marR="8436" marT="84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0.976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0.976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0.986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0.996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0.971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0.957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0.993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0.995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0.981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0.921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0.895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0.887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0.977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0.935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0.924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0.892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0.998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</a:p>
                  </a:txBody>
                  <a:tcPr marL="8436" marR="8436" marT="8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3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413"/>
            <a:ext cx="8229600" cy="1143000"/>
          </a:xfrm>
        </p:spPr>
        <p:txBody>
          <a:bodyPr/>
          <a:lstStyle/>
          <a:p>
            <a:r>
              <a:rPr lang="en-US" dirty="0" smtClean="0"/>
              <a:t>Comparison to Last Year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66858" y="1306480"/>
            <a:ext cx="4040188" cy="639762"/>
          </a:xfrm>
        </p:spPr>
        <p:txBody>
          <a:bodyPr/>
          <a:lstStyle/>
          <a:p>
            <a:r>
              <a:rPr lang="en-US" dirty="0" smtClean="0"/>
              <a:t>2016 Study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558458"/>
              </p:ext>
            </p:extLst>
          </p:nvPr>
        </p:nvGraphicFramePr>
        <p:xfrm>
          <a:off x="4591877" y="1957390"/>
          <a:ext cx="4020868" cy="4427929"/>
        </p:xfrm>
        <a:graphic>
          <a:graphicData uri="http://schemas.openxmlformats.org/drawingml/2006/table">
            <a:tbl>
              <a:tblPr firstRow="1" firstCol="1" bandRow="1"/>
              <a:tblGrid>
                <a:gridCol w="804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8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83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LRZ</a:t>
                      </a:r>
                      <a:endParaRPr lang="en-US" sz="2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Summer</a:t>
                      </a:r>
                      <a:endParaRPr lang="en-US" sz="2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Winter</a:t>
                      </a:r>
                      <a:endParaRPr lang="en-US" sz="2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3952101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302148"/>
            <a:ext cx="4041775" cy="639762"/>
          </a:xfrm>
        </p:spPr>
        <p:txBody>
          <a:bodyPr/>
          <a:lstStyle/>
          <a:p>
            <a:r>
              <a:rPr lang="en-US" dirty="0" smtClean="0"/>
              <a:t>2015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5912" y="6400800"/>
            <a:ext cx="1905000" cy="457200"/>
          </a:xfrm>
        </p:spPr>
        <p:txBody>
          <a:bodyPr/>
          <a:lstStyle/>
          <a:p>
            <a:fld id="{1C8B969E-170B-40FA-A015-D739D7E6B5C1}" type="slidenum">
              <a:rPr lang="en-US" smtClean="0"/>
              <a:t>65</a:t>
            </a:fld>
            <a:endParaRPr lang="en-US" dirty="0"/>
          </a:p>
        </p:txBody>
      </p:sp>
      <p:graphicFrame>
        <p:nvGraphicFramePr>
          <p:cNvPr id="13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4033522"/>
              </p:ext>
            </p:extLst>
          </p:nvPr>
        </p:nvGraphicFramePr>
        <p:xfrm>
          <a:off x="304800" y="1957389"/>
          <a:ext cx="4020868" cy="4427929"/>
        </p:xfrm>
        <a:graphic>
          <a:graphicData uri="http://schemas.openxmlformats.org/drawingml/2006/table">
            <a:tbl>
              <a:tblPr firstRow="1" firstCol="1" bandRow="1"/>
              <a:tblGrid>
                <a:gridCol w="804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8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83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LRZ</a:t>
                      </a:r>
                      <a:endParaRPr lang="en-US" sz="2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Summer</a:t>
                      </a:r>
                      <a:endParaRPr lang="en-US" sz="2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Winter</a:t>
                      </a:r>
                      <a:endParaRPr lang="en-US" sz="2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2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4" marR="37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3952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7411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MISO Coincident Peak Demand (Metered Load in MW)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66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61845"/>
              </p:ext>
            </p:extLst>
          </p:nvPr>
        </p:nvGraphicFramePr>
        <p:xfrm>
          <a:off x="685799" y="2209800"/>
          <a:ext cx="7848600" cy="3383280"/>
        </p:xfrm>
        <a:graphic>
          <a:graphicData uri="http://schemas.openxmlformats.org/drawingml/2006/table">
            <a:tbl>
              <a:tblPr/>
              <a:tblGrid>
                <a:gridCol w="859906">
                  <a:extLst>
                    <a:ext uri="{9D8B030D-6E8A-4147-A177-3AD203B41FA5}">
                      <a16:colId xmlns:a16="http://schemas.microsoft.com/office/drawing/2014/main" xmlns="" val="1429389896"/>
                    </a:ext>
                  </a:extLst>
                </a:gridCol>
                <a:gridCol w="1923062">
                  <a:extLst>
                    <a:ext uri="{9D8B030D-6E8A-4147-A177-3AD203B41FA5}">
                      <a16:colId xmlns:a16="http://schemas.microsoft.com/office/drawing/2014/main" xmlns="" val="1309778975"/>
                    </a:ext>
                  </a:extLst>
                </a:gridCol>
                <a:gridCol w="1641640">
                  <a:extLst>
                    <a:ext uri="{9D8B030D-6E8A-4147-A177-3AD203B41FA5}">
                      <a16:colId xmlns:a16="http://schemas.microsoft.com/office/drawing/2014/main" xmlns="" val="2010669978"/>
                    </a:ext>
                  </a:extLst>
                </a:gridCol>
                <a:gridCol w="1782352">
                  <a:extLst>
                    <a:ext uri="{9D8B030D-6E8A-4147-A177-3AD203B41FA5}">
                      <a16:colId xmlns:a16="http://schemas.microsoft.com/office/drawing/2014/main" xmlns="" val="648631690"/>
                    </a:ext>
                  </a:extLst>
                </a:gridCol>
                <a:gridCol w="1641640">
                  <a:extLst>
                    <a:ext uri="{9D8B030D-6E8A-4147-A177-3AD203B41FA5}">
                      <a16:colId xmlns:a16="http://schemas.microsoft.com/office/drawing/2014/main" xmlns="" val="97882774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MISO Summer CP without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MISO Summer CP with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MISO Winter CP without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MISO Winter CP with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50742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EE/DR/DG adjustment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EE/DR/DG adjustment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EE/DR/DG adjustment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EE/DR/DG adjustment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68562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119,609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119,609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59499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123,475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117,553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102,864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50301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125,801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119,554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104,822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70970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128,001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36502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129,836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435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131,438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124,252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109,521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102,335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435765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132,768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125,243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103,125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87641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134,224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126,376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111,877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702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135,756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127,580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113,169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1441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137,414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128,902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106,047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04158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138,983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130,130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115,873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107,020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06405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140,610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117,241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7228420"/>
                  </a:ext>
                </a:extLst>
              </a:tr>
              <a:tr h="203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Compound Annual Growth Rates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34601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9065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7741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100"/>
            <a:ext cx="7772400" cy="1143000"/>
          </a:xfrm>
        </p:spPr>
        <p:txBody>
          <a:bodyPr/>
          <a:lstStyle/>
          <a:p>
            <a:r>
              <a:rPr lang="en-US" dirty="0" smtClean="0"/>
              <a:t>90/10 Net Forecasts: </a:t>
            </a:r>
            <a:br>
              <a:rPr lang="en-US" dirty="0" smtClean="0"/>
            </a:br>
            <a:r>
              <a:rPr lang="en-US" dirty="0" smtClean="0"/>
              <a:t>CAGR 2017-2026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67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16873"/>
              </p:ext>
            </p:extLst>
          </p:nvPr>
        </p:nvGraphicFramePr>
        <p:xfrm>
          <a:off x="1600201" y="2667000"/>
          <a:ext cx="6019799" cy="2895600"/>
        </p:xfrm>
        <a:graphic>
          <a:graphicData uri="http://schemas.openxmlformats.org/drawingml/2006/table">
            <a:tbl>
              <a:tblPr/>
              <a:tblGrid>
                <a:gridCol w="2040611">
                  <a:extLst>
                    <a:ext uri="{9D8B030D-6E8A-4147-A177-3AD203B41FA5}">
                      <a16:colId xmlns:a16="http://schemas.microsoft.com/office/drawing/2014/main" xmlns="" val="1584997221"/>
                    </a:ext>
                  </a:extLst>
                </a:gridCol>
                <a:gridCol w="1326396">
                  <a:extLst>
                    <a:ext uri="{9D8B030D-6E8A-4147-A177-3AD203B41FA5}">
                      <a16:colId xmlns:a16="http://schemas.microsoft.com/office/drawing/2014/main" xmlns="" val="2408620416"/>
                    </a:ext>
                  </a:extLst>
                </a:gridCol>
                <a:gridCol w="1326396">
                  <a:extLst>
                    <a:ext uri="{9D8B030D-6E8A-4147-A177-3AD203B41FA5}">
                      <a16:colId xmlns:a16="http://schemas.microsoft.com/office/drawing/2014/main" xmlns="" val="1104950157"/>
                    </a:ext>
                  </a:extLst>
                </a:gridCol>
                <a:gridCol w="1326396">
                  <a:extLst>
                    <a:ext uri="{9D8B030D-6E8A-4147-A177-3AD203B41FA5}">
                      <a16:colId xmlns:a16="http://schemas.microsoft.com/office/drawing/2014/main" xmlns="" val="271733116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3567297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5533356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Peak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839558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Peak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2870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0895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MISO Coincident Peak Demand (Metered Load in MW)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68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695535"/>
              </p:ext>
            </p:extLst>
          </p:nvPr>
        </p:nvGraphicFramePr>
        <p:xfrm>
          <a:off x="244431" y="1981200"/>
          <a:ext cx="8655137" cy="458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17111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to the October/November PAC meetings</a:t>
            </a:r>
          </a:p>
          <a:p>
            <a:r>
              <a:rPr lang="en-US" dirty="0" smtClean="0"/>
              <a:t>Continue work on attempting to quantify embedded DSM</a:t>
            </a:r>
          </a:p>
          <a:p>
            <a:r>
              <a:rPr lang="en-US" dirty="0" smtClean="0"/>
              <a:t>Report is due November 1, including low/high forecasts</a:t>
            </a:r>
          </a:p>
          <a:p>
            <a:r>
              <a:rPr lang="en-US" dirty="0" smtClean="0"/>
              <a:t>Comments and suggestions would be greatly appreciated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6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Comment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34" y="1752600"/>
            <a:ext cx="7661366" cy="4648200"/>
          </a:xfrm>
        </p:spPr>
        <p:txBody>
          <a:bodyPr/>
          <a:lstStyle/>
          <a:p>
            <a:r>
              <a:rPr lang="en-US" sz="2800" dirty="0" smtClean="0"/>
              <a:t>In 2015 we used an after-the fact adjustment to correct for bias in the model result</a:t>
            </a:r>
          </a:p>
          <a:p>
            <a:pPr lvl="1"/>
            <a:r>
              <a:rPr lang="en-US" sz="2400" dirty="0" smtClean="0"/>
              <a:t>The models provided mean load for a given temperature, but peaks occur at the tails of the distribution</a:t>
            </a:r>
          </a:p>
          <a:p>
            <a:r>
              <a:rPr lang="en-US" sz="2800" dirty="0" smtClean="0"/>
              <a:t>It was suggested that we use binary variables instead</a:t>
            </a:r>
          </a:p>
          <a:p>
            <a:pPr lvl="1"/>
            <a:r>
              <a:rPr lang="en-US" sz="2400" dirty="0" smtClean="0"/>
              <a:t>We have implemented this; some binary variables have weak statistical significance but the results of this model formulation were not directionally biased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65B3-6850-4F89-8667-01CF857C4A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55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839200" cy="4114800"/>
          </a:xfrm>
        </p:spPr>
        <p:txBody>
          <a:bodyPr/>
          <a:lstStyle/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State Utility Forecasting Group</a:t>
            </a:r>
          </a:p>
          <a:p>
            <a:pPr algn="ctr">
              <a:spcBef>
                <a:spcPts val="900"/>
              </a:spcBef>
              <a:buNone/>
            </a:pPr>
            <a:r>
              <a:rPr lang="en-US" sz="2800" smtClean="0">
                <a:solidFill>
                  <a:schemeClr val="tx1"/>
                </a:solidFill>
              </a:rPr>
              <a:t>765-494-4223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http://www.purdue.edu/discoverypark/energy/SUFG/</a:t>
            </a:r>
          </a:p>
          <a:p>
            <a:pPr algn="ctr">
              <a:spcBef>
                <a:spcPts val="900"/>
              </a:spcBef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Doug Gotham</a:t>
            </a:r>
          </a:p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765-494-0851</a:t>
            </a:r>
          </a:p>
          <a:p>
            <a:pPr algn="ctr">
              <a:spcBef>
                <a:spcPts val="9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gotham@purdue.edu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B4B2-D35B-42FE-9A07-D92F5B7B2417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7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Weather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715001"/>
            <a:ext cx="751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Hourly weather </a:t>
            </a:r>
            <a:r>
              <a:rPr lang="en-US" dirty="0"/>
              <a:t>data source: Midwest Regional Climate Center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47800" y="1905001"/>
          <a:ext cx="6248400" cy="3581402"/>
        </p:xfrm>
        <a:graphic>
          <a:graphicData uri="http://schemas.openxmlformats.org/drawingml/2006/table">
            <a:tbl>
              <a:tblPr/>
              <a:tblGrid>
                <a:gridCol w="4927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5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Weather STATION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55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Minneapolis St Paul International Airport MN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LRZ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128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Milwaukee Mitchell International Airport WI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LRZ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726">
                <a:tc>
                  <a:txBody>
                    <a:bodyPr/>
                    <a:lstStyle/>
                    <a:p>
                      <a:pPr lvl="0" algn="l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 Moines International Airport IA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LRZ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72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Springfield Abraham Lincoln Capital Airport IL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LRZ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72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 Louis Lambert International Airport MO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LRZ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72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Indianapolis International Airport 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LRZ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72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Lansing Capital City Airport MI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LRZ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72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Little Rock Airport Adams Field 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LRZ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72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Lake Charles Regional Airport LA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LRZ 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72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Jackson International Airport MS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LRZ 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7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724400"/>
          </a:xfrm>
        </p:spPr>
        <p:txBody>
          <a:bodyPr/>
          <a:lstStyle/>
          <a:p>
            <a:r>
              <a:rPr lang="en-US" sz="2800" dirty="0" smtClean="0"/>
              <a:t>Hourly loads for each LRZ from 2010-2015 were used</a:t>
            </a:r>
          </a:p>
          <a:p>
            <a:r>
              <a:rPr lang="en-US" sz="2800" dirty="0" smtClean="0"/>
              <a:t>Daily peak loads for winter/summer were used, except weekends and holidays</a:t>
            </a:r>
          </a:p>
          <a:p>
            <a:r>
              <a:rPr lang="en-US" sz="2800" dirty="0" smtClean="0"/>
              <a:t>Separate winter/summer peak models</a:t>
            </a:r>
          </a:p>
          <a:p>
            <a:r>
              <a:rPr lang="en-US" sz="2800" dirty="0" smtClean="0"/>
              <a:t>Ratio of annual average load to peak load was used to account for changing baselines over time</a:t>
            </a:r>
          </a:p>
          <a:p>
            <a:pPr lvl="1"/>
            <a:r>
              <a:rPr lang="en-US" sz="2400" dirty="0" smtClean="0"/>
              <a:t>Similar to load factor, but used for winter as well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969E-170B-40FA-A015-D739D7E6B5C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black_ec_sufg_pp_template</Template>
  <TotalTime>2768</TotalTime>
  <Words>3271</Words>
  <Application>Microsoft Office PowerPoint</Application>
  <PresentationFormat>On-screen Show (4:3)</PresentationFormat>
  <Paragraphs>2122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Arial Black</vt:lpstr>
      <vt:lpstr>Calibri</vt:lpstr>
      <vt:lpstr>Times New Roman</vt:lpstr>
      <vt:lpstr>ヒラギノ角ゴ Pro W3</vt:lpstr>
      <vt:lpstr>Blank Presentation</vt:lpstr>
      <vt:lpstr>Independent Load Forecast Workshop</vt:lpstr>
      <vt:lpstr>July Workshop</vt:lpstr>
      <vt:lpstr>Data Update</vt:lpstr>
      <vt:lpstr>Weather Normalization</vt:lpstr>
      <vt:lpstr>Louisiana Model</vt:lpstr>
      <vt:lpstr>Energy to Peak Models</vt:lpstr>
      <vt:lpstr>Stakeholder Comment 2015</vt:lpstr>
      <vt:lpstr>Selected Weather Stations</vt:lpstr>
      <vt:lpstr>Methodology</vt:lpstr>
      <vt:lpstr>Explanatory Variables</vt:lpstr>
      <vt:lpstr>Data Limitations</vt:lpstr>
      <vt:lpstr>Normal Conditions on Peak</vt:lpstr>
      <vt:lpstr>Peak Weather Normalization </vt:lpstr>
      <vt:lpstr>Normal Temperatures (oF) on Peak </vt:lpstr>
      <vt:lpstr>Ratio of Average Load to Peak Load under Normal Peak Weather Conditions</vt:lpstr>
      <vt:lpstr>Comparison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LRZ Energy Forecasts</vt:lpstr>
      <vt:lpstr>Retail Sales vs. Metered Load </vt:lpstr>
      <vt:lpstr>LRZ Gross* Metered Load (GWh)</vt:lpstr>
      <vt:lpstr>EE/DR/DG Adjustment</vt:lpstr>
      <vt:lpstr>LRZ Net* Metered Load (GWh)</vt:lpstr>
      <vt:lpstr>LRZ Energy Forecast</vt:lpstr>
      <vt:lpstr>LRZ Energy Forecast</vt:lpstr>
      <vt:lpstr>LRZ Energy Forecast</vt:lpstr>
      <vt:lpstr>LRZ Energy Forecast</vt:lpstr>
      <vt:lpstr>LRZ Energy Forecast</vt:lpstr>
      <vt:lpstr>LRZ Energy Forecast</vt:lpstr>
      <vt:lpstr>LRZ Energy Forecast</vt:lpstr>
      <vt:lpstr>LRZ Energy Forecast</vt:lpstr>
      <vt:lpstr>LRZ Energy Forecast</vt:lpstr>
      <vt:lpstr>LRZ Energy Forecast</vt:lpstr>
      <vt:lpstr>LRZ Peak Demand</vt:lpstr>
      <vt:lpstr>Metered Load vs. Resource Needs</vt:lpstr>
      <vt:lpstr>LRZ Non-coincident Peaks</vt:lpstr>
      <vt:lpstr>Gross Summer Non-coincident Peak  (Metered Load in MW)</vt:lpstr>
      <vt:lpstr>Net Summer Non-coincident Peak with  EE Adjustment (Metered Load in MW)</vt:lpstr>
      <vt:lpstr>Gross Winter Non-coincident Peak  (Metered Load in MW)</vt:lpstr>
      <vt:lpstr>Net Winter Non-coincident Peak with  EE Adjustment (Metered Load in MW)</vt:lpstr>
      <vt:lpstr>LRZ 1 Non-coincident Peak (MW)</vt:lpstr>
      <vt:lpstr>LRZ 2 Non-coincident Peak (MW)</vt:lpstr>
      <vt:lpstr>LRZ 3 Non-coincident Peak (MW)</vt:lpstr>
      <vt:lpstr>LRZ 4 Non-coincident Peak (MW)</vt:lpstr>
      <vt:lpstr>LRZ 5 Non-coincident Peak (MW)</vt:lpstr>
      <vt:lpstr>LRZ 6 Non-coincident Peak (MW)</vt:lpstr>
      <vt:lpstr>LRZ 7 Non-coincident Peak (MW)</vt:lpstr>
      <vt:lpstr>LRZ 8 Non-coincident Peak (MW)</vt:lpstr>
      <vt:lpstr>LRZ 9 Non-coincident Peak (MW)</vt:lpstr>
      <vt:lpstr>LRZ 10 Non-coincident Peak (MW)</vt:lpstr>
      <vt:lpstr>MISO Level Forecasts</vt:lpstr>
      <vt:lpstr>Energy and Peak Demand</vt:lpstr>
      <vt:lpstr>MISO Energy (Metered Load in GWh)</vt:lpstr>
      <vt:lpstr>MISO Energy (Metered Load in GWh)</vt:lpstr>
      <vt:lpstr>Summer Coincidence Factors</vt:lpstr>
      <vt:lpstr>Winter Coincidence Factors</vt:lpstr>
      <vt:lpstr>Comparison to Last Year</vt:lpstr>
      <vt:lpstr>MISO Coincident Peak Demand (Metered Load in MW)</vt:lpstr>
      <vt:lpstr>90/10 Net Forecasts:  CAGR 2017-2026</vt:lpstr>
      <vt:lpstr>MISO Coincident Peak Demand (Metered Load in MW)</vt:lpstr>
      <vt:lpstr>Next Steps</vt:lpstr>
      <vt:lpstr>Contact Information</vt:lpstr>
    </vt:vector>
  </TitlesOfParts>
  <Company>Engineering Computer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Forecasting Models</dc:title>
  <dc:creator>Douglas J Gotham</dc:creator>
  <cp:lastModifiedBy>Gotham, Douglas J</cp:lastModifiedBy>
  <cp:revision>152</cp:revision>
  <cp:lastPrinted>2016-09-21T22:24:06Z</cp:lastPrinted>
  <dcterms:created xsi:type="dcterms:W3CDTF">2014-04-23T17:03:53Z</dcterms:created>
  <dcterms:modified xsi:type="dcterms:W3CDTF">2016-09-26T13:39:47Z</dcterms:modified>
</cp:coreProperties>
</file>